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2" r:id="rId2"/>
    <p:sldId id="338" r:id="rId3"/>
    <p:sldId id="340" r:id="rId4"/>
    <p:sldId id="343" r:id="rId5"/>
    <p:sldId id="342" r:id="rId6"/>
    <p:sldId id="341" r:id="rId7"/>
    <p:sldId id="349" r:id="rId8"/>
    <p:sldId id="344" r:id="rId9"/>
    <p:sldId id="348" r:id="rId10"/>
    <p:sldId id="350" r:id="rId11"/>
    <p:sldId id="351" r:id="rId12"/>
    <p:sldId id="352" r:id="rId13"/>
    <p:sldId id="353" r:id="rId14"/>
    <p:sldId id="354" r:id="rId15"/>
    <p:sldId id="355" r:id="rId16"/>
    <p:sldId id="357" r:id="rId17"/>
    <p:sldId id="345" r:id="rId18"/>
    <p:sldId id="356" r:id="rId19"/>
    <p:sldId id="358" r:id="rId20"/>
    <p:sldId id="346" r:id="rId21"/>
    <p:sldId id="307" r:id="rId22"/>
    <p:sldId id="283" r:id="rId23"/>
    <p:sldId id="258" r:id="rId24"/>
    <p:sldId id="359" r:id="rId25"/>
    <p:sldId id="360" r:id="rId26"/>
    <p:sldId id="361" r:id="rId27"/>
    <p:sldId id="362" r:id="rId28"/>
    <p:sldId id="363" r:id="rId29"/>
    <p:sldId id="364" r:id="rId30"/>
    <p:sldId id="365" r:id="rId31"/>
    <p:sldId id="305" r:id="rId32"/>
    <p:sldId id="347" r:id="rId33"/>
    <p:sldId id="366" r:id="rId34"/>
    <p:sldId id="368" r:id="rId35"/>
    <p:sldId id="369" r:id="rId36"/>
    <p:sldId id="370" r:id="rId37"/>
    <p:sldId id="371" r:id="rId38"/>
    <p:sldId id="372" r:id="rId39"/>
    <p:sldId id="373" r:id="rId40"/>
    <p:sldId id="319" r:id="rId41"/>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2" autoAdjust="0"/>
    <p:restoredTop sz="94660"/>
  </p:normalViewPr>
  <p:slideViewPr>
    <p:cSldViewPr>
      <p:cViewPr varScale="1">
        <p:scale>
          <a:sx n="82" d="100"/>
          <a:sy n="82" d="100"/>
        </p:scale>
        <p:origin x="1570"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593B200-0378-4671-B209-15E857BFF5F2}" type="datetimeFigureOut">
              <a:rPr lang="it-IT" smtClean="0"/>
              <a:pPr/>
              <a:t>21/02/2019</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43DD781-73AB-47CD-9953-0C72EFAF14A2}" type="slidenum">
              <a:rPr lang="it-IT" smtClean="0"/>
              <a:pPr/>
              <a:t>‹N›</a:t>
            </a:fld>
            <a:endParaRPr lang="it-IT"/>
          </a:p>
        </p:txBody>
      </p:sp>
    </p:spTree>
    <p:extLst>
      <p:ext uri="{BB962C8B-B14F-4D97-AF65-F5344CB8AC3E}">
        <p14:creationId xmlns:p14="http://schemas.microsoft.com/office/powerpoint/2010/main" val="41501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10</a:t>
            </a:fld>
            <a:endParaRPr lang="it-IT"/>
          </a:p>
        </p:txBody>
      </p:sp>
    </p:spTree>
    <p:extLst>
      <p:ext uri="{BB962C8B-B14F-4D97-AF65-F5344CB8AC3E}">
        <p14:creationId xmlns:p14="http://schemas.microsoft.com/office/powerpoint/2010/main" val="343244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11</a:t>
            </a:fld>
            <a:endParaRPr lang="it-IT"/>
          </a:p>
        </p:txBody>
      </p:sp>
    </p:spTree>
    <p:extLst>
      <p:ext uri="{BB962C8B-B14F-4D97-AF65-F5344CB8AC3E}">
        <p14:creationId xmlns:p14="http://schemas.microsoft.com/office/powerpoint/2010/main" val="395707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12</a:t>
            </a:fld>
            <a:endParaRPr lang="it-IT"/>
          </a:p>
        </p:txBody>
      </p:sp>
    </p:spTree>
    <p:extLst>
      <p:ext uri="{BB962C8B-B14F-4D97-AF65-F5344CB8AC3E}">
        <p14:creationId xmlns:p14="http://schemas.microsoft.com/office/powerpoint/2010/main" val="374033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13</a:t>
            </a:fld>
            <a:endParaRPr lang="it-IT"/>
          </a:p>
        </p:txBody>
      </p:sp>
    </p:spTree>
    <p:extLst>
      <p:ext uri="{BB962C8B-B14F-4D97-AF65-F5344CB8AC3E}">
        <p14:creationId xmlns:p14="http://schemas.microsoft.com/office/powerpoint/2010/main" val="2453031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14</a:t>
            </a:fld>
            <a:endParaRPr lang="it-IT"/>
          </a:p>
        </p:txBody>
      </p:sp>
    </p:spTree>
    <p:extLst>
      <p:ext uri="{BB962C8B-B14F-4D97-AF65-F5344CB8AC3E}">
        <p14:creationId xmlns:p14="http://schemas.microsoft.com/office/powerpoint/2010/main" val="4072875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15</a:t>
            </a:fld>
            <a:endParaRPr lang="it-IT"/>
          </a:p>
        </p:txBody>
      </p:sp>
    </p:spTree>
    <p:extLst>
      <p:ext uri="{BB962C8B-B14F-4D97-AF65-F5344CB8AC3E}">
        <p14:creationId xmlns:p14="http://schemas.microsoft.com/office/powerpoint/2010/main" val="83409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16</a:t>
            </a:fld>
            <a:endParaRPr lang="it-IT"/>
          </a:p>
        </p:txBody>
      </p:sp>
    </p:spTree>
    <p:extLst>
      <p:ext uri="{BB962C8B-B14F-4D97-AF65-F5344CB8AC3E}">
        <p14:creationId xmlns:p14="http://schemas.microsoft.com/office/powerpoint/2010/main" val="223999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17</a:t>
            </a:fld>
            <a:endParaRPr lang="it-IT"/>
          </a:p>
        </p:txBody>
      </p:sp>
    </p:spTree>
    <p:extLst>
      <p:ext uri="{BB962C8B-B14F-4D97-AF65-F5344CB8AC3E}">
        <p14:creationId xmlns:p14="http://schemas.microsoft.com/office/powerpoint/2010/main" val="2401624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18</a:t>
            </a:fld>
            <a:endParaRPr lang="it-IT"/>
          </a:p>
        </p:txBody>
      </p:sp>
    </p:spTree>
    <p:extLst>
      <p:ext uri="{BB962C8B-B14F-4D97-AF65-F5344CB8AC3E}">
        <p14:creationId xmlns:p14="http://schemas.microsoft.com/office/powerpoint/2010/main" val="110099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19</a:t>
            </a:fld>
            <a:endParaRPr lang="it-IT"/>
          </a:p>
        </p:txBody>
      </p:sp>
    </p:spTree>
    <p:extLst>
      <p:ext uri="{BB962C8B-B14F-4D97-AF65-F5344CB8AC3E}">
        <p14:creationId xmlns:p14="http://schemas.microsoft.com/office/powerpoint/2010/main" val="178145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a:t>
            </a:fld>
            <a:endParaRPr lang="it-IT"/>
          </a:p>
        </p:txBody>
      </p:sp>
    </p:spTree>
    <p:extLst>
      <p:ext uri="{BB962C8B-B14F-4D97-AF65-F5344CB8AC3E}">
        <p14:creationId xmlns:p14="http://schemas.microsoft.com/office/powerpoint/2010/main" val="1171307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20</a:t>
            </a:fld>
            <a:endParaRPr lang="it-IT"/>
          </a:p>
        </p:txBody>
      </p:sp>
    </p:spTree>
    <p:extLst>
      <p:ext uri="{BB962C8B-B14F-4D97-AF65-F5344CB8AC3E}">
        <p14:creationId xmlns:p14="http://schemas.microsoft.com/office/powerpoint/2010/main" val="594261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24</a:t>
            </a:fld>
            <a:endParaRPr lang="it-IT"/>
          </a:p>
        </p:txBody>
      </p:sp>
    </p:spTree>
    <p:extLst>
      <p:ext uri="{BB962C8B-B14F-4D97-AF65-F5344CB8AC3E}">
        <p14:creationId xmlns:p14="http://schemas.microsoft.com/office/powerpoint/2010/main" val="19058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25</a:t>
            </a:fld>
            <a:endParaRPr lang="it-IT"/>
          </a:p>
        </p:txBody>
      </p:sp>
    </p:spTree>
    <p:extLst>
      <p:ext uri="{BB962C8B-B14F-4D97-AF65-F5344CB8AC3E}">
        <p14:creationId xmlns:p14="http://schemas.microsoft.com/office/powerpoint/2010/main" val="178855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26</a:t>
            </a:fld>
            <a:endParaRPr lang="it-IT"/>
          </a:p>
        </p:txBody>
      </p:sp>
    </p:spTree>
    <p:extLst>
      <p:ext uri="{BB962C8B-B14F-4D97-AF65-F5344CB8AC3E}">
        <p14:creationId xmlns:p14="http://schemas.microsoft.com/office/powerpoint/2010/main" val="23446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27</a:t>
            </a:fld>
            <a:endParaRPr lang="it-IT"/>
          </a:p>
        </p:txBody>
      </p:sp>
    </p:spTree>
    <p:extLst>
      <p:ext uri="{BB962C8B-B14F-4D97-AF65-F5344CB8AC3E}">
        <p14:creationId xmlns:p14="http://schemas.microsoft.com/office/powerpoint/2010/main" val="739311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28</a:t>
            </a:fld>
            <a:endParaRPr lang="it-IT"/>
          </a:p>
        </p:txBody>
      </p:sp>
    </p:spTree>
    <p:extLst>
      <p:ext uri="{BB962C8B-B14F-4D97-AF65-F5344CB8AC3E}">
        <p14:creationId xmlns:p14="http://schemas.microsoft.com/office/powerpoint/2010/main" val="772474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29</a:t>
            </a:fld>
            <a:endParaRPr lang="it-IT"/>
          </a:p>
        </p:txBody>
      </p:sp>
    </p:spTree>
    <p:extLst>
      <p:ext uri="{BB962C8B-B14F-4D97-AF65-F5344CB8AC3E}">
        <p14:creationId xmlns:p14="http://schemas.microsoft.com/office/powerpoint/2010/main" val="323390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3</a:t>
            </a:fld>
            <a:endParaRPr lang="it-IT"/>
          </a:p>
        </p:txBody>
      </p:sp>
    </p:spTree>
    <p:extLst>
      <p:ext uri="{BB962C8B-B14F-4D97-AF65-F5344CB8AC3E}">
        <p14:creationId xmlns:p14="http://schemas.microsoft.com/office/powerpoint/2010/main" val="1044491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30</a:t>
            </a:fld>
            <a:endParaRPr lang="it-IT"/>
          </a:p>
        </p:txBody>
      </p:sp>
    </p:spTree>
    <p:extLst>
      <p:ext uri="{BB962C8B-B14F-4D97-AF65-F5344CB8AC3E}">
        <p14:creationId xmlns:p14="http://schemas.microsoft.com/office/powerpoint/2010/main" val="2694762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32</a:t>
            </a:fld>
            <a:endParaRPr lang="it-IT"/>
          </a:p>
        </p:txBody>
      </p:sp>
    </p:spTree>
    <p:extLst>
      <p:ext uri="{BB962C8B-B14F-4D97-AF65-F5344CB8AC3E}">
        <p14:creationId xmlns:p14="http://schemas.microsoft.com/office/powerpoint/2010/main" val="1315173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33</a:t>
            </a:fld>
            <a:endParaRPr lang="it-IT"/>
          </a:p>
        </p:txBody>
      </p:sp>
    </p:spTree>
    <p:extLst>
      <p:ext uri="{BB962C8B-B14F-4D97-AF65-F5344CB8AC3E}">
        <p14:creationId xmlns:p14="http://schemas.microsoft.com/office/powerpoint/2010/main" val="335906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34</a:t>
            </a:fld>
            <a:endParaRPr lang="it-IT"/>
          </a:p>
        </p:txBody>
      </p:sp>
    </p:spTree>
    <p:extLst>
      <p:ext uri="{BB962C8B-B14F-4D97-AF65-F5344CB8AC3E}">
        <p14:creationId xmlns:p14="http://schemas.microsoft.com/office/powerpoint/2010/main" val="2767926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35</a:t>
            </a:fld>
            <a:endParaRPr lang="it-IT"/>
          </a:p>
        </p:txBody>
      </p:sp>
    </p:spTree>
    <p:extLst>
      <p:ext uri="{BB962C8B-B14F-4D97-AF65-F5344CB8AC3E}">
        <p14:creationId xmlns:p14="http://schemas.microsoft.com/office/powerpoint/2010/main" val="3430715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36</a:t>
            </a:fld>
            <a:endParaRPr lang="it-IT"/>
          </a:p>
        </p:txBody>
      </p:sp>
    </p:spTree>
    <p:extLst>
      <p:ext uri="{BB962C8B-B14F-4D97-AF65-F5344CB8AC3E}">
        <p14:creationId xmlns:p14="http://schemas.microsoft.com/office/powerpoint/2010/main" val="4195419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37</a:t>
            </a:fld>
            <a:endParaRPr lang="it-IT"/>
          </a:p>
        </p:txBody>
      </p:sp>
    </p:spTree>
    <p:extLst>
      <p:ext uri="{BB962C8B-B14F-4D97-AF65-F5344CB8AC3E}">
        <p14:creationId xmlns:p14="http://schemas.microsoft.com/office/powerpoint/2010/main" val="986729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38</a:t>
            </a:fld>
            <a:endParaRPr lang="it-IT"/>
          </a:p>
        </p:txBody>
      </p:sp>
    </p:spTree>
    <p:extLst>
      <p:ext uri="{BB962C8B-B14F-4D97-AF65-F5344CB8AC3E}">
        <p14:creationId xmlns:p14="http://schemas.microsoft.com/office/powerpoint/2010/main" val="2904640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3192362-F5D7-40F7-B2BD-C4DBB77F9ACC}" type="slidenum">
              <a:rPr lang="it-IT" smtClean="0"/>
              <a:pPr/>
              <a:t>39</a:t>
            </a:fld>
            <a:endParaRPr lang="it-IT"/>
          </a:p>
        </p:txBody>
      </p:sp>
    </p:spTree>
    <p:extLst>
      <p:ext uri="{BB962C8B-B14F-4D97-AF65-F5344CB8AC3E}">
        <p14:creationId xmlns:p14="http://schemas.microsoft.com/office/powerpoint/2010/main" val="258790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4</a:t>
            </a:fld>
            <a:endParaRPr lang="it-IT"/>
          </a:p>
        </p:txBody>
      </p:sp>
    </p:spTree>
    <p:extLst>
      <p:ext uri="{BB962C8B-B14F-4D97-AF65-F5344CB8AC3E}">
        <p14:creationId xmlns:p14="http://schemas.microsoft.com/office/powerpoint/2010/main" val="1755936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40</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5</a:t>
            </a:fld>
            <a:endParaRPr lang="it-IT"/>
          </a:p>
        </p:txBody>
      </p:sp>
    </p:spTree>
    <p:extLst>
      <p:ext uri="{BB962C8B-B14F-4D97-AF65-F5344CB8AC3E}">
        <p14:creationId xmlns:p14="http://schemas.microsoft.com/office/powerpoint/2010/main" val="361551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6</a:t>
            </a:fld>
            <a:endParaRPr lang="it-IT"/>
          </a:p>
        </p:txBody>
      </p:sp>
    </p:spTree>
    <p:extLst>
      <p:ext uri="{BB962C8B-B14F-4D97-AF65-F5344CB8AC3E}">
        <p14:creationId xmlns:p14="http://schemas.microsoft.com/office/powerpoint/2010/main" val="427940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7</a:t>
            </a:fld>
            <a:endParaRPr lang="it-IT"/>
          </a:p>
        </p:txBody>
      </p:sp>
    </p:spTree>
    <p:extLst>
      <p:ext uri="{BB962C8B-B14F-4D97-AF65-F5344CB8AC3E}">
        <p14:creationId xmlns:p14="http://schemas.microsoft.com/office/powerpoint/2010/main" val="32643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8</a:t>
            </a:fld>
            <a:endParaRPr lang="it-IT"/>
          </a:p>
        </p:txBody>
      </p:sp>
    </p:spTree>
    <p:extLst>
      <p:ext uri="{BB962C8B-B14F-4D97-AF65-F5344CB8AC3E}">
        <p14:creationId xmlns:p14="http://schemas.microsoft.com/office/powerpoint/2010/main" val="78740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643DD781-73AB-47CD-9953-0C72EFAF14A2}" type="slidenum">
              <a:rPr lang="it-IT" smtClean="0"/>
              <a:pPr/>
              <a:t>9</a:t>
            </a:fld>
            <a:endParaRPr lang="it-IT"/>
          </a:p>
        </p:txBody>
      </p:sp>
    </p:spTree>
    <p:extLst>
      <p:ext uri="{BB962C8B-B14F-4D97-AF65-F5344CB8AC3E}">
        <p14:creationId xmlns:p14="http://schemas.microsoft.com/office/powerpoint/2010/main" val="2550805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Immagine 5"/>
          <p:cNvPicPr>
            <a:picLocks noChangeAspect="1"/>
          </p:cNvPicPr>
          <p:nvPr userDrawn="1"/>
        </p:nvPicPr>
        <p:blipFill rotWithShape="1">
          <a:blip r:embed="rId4" cstate="print">
            <a:extLst>
              <a:ext uri="{28A0092B-C50C-407E-A947-70E740481C1C}">
                <a14:useLocalDpi xmlns:a14="http://schemas.microsoft.com/office/drawing/2010/main" val="0"/>
              </a:ext>
            </a:extLst>
          </a:blip>
          <a:srcRect t="10702" b="10395"/>
          <a:stretch/>
        </p:blipFill>
        <p:spPr>
          <a:xfrm>
            <a:off x="3692457" y="27787"/>
            <a:ext cx="1759085" cy="764704"/>
          </a:xfrm>
          <a:prstGeom prst="rect">
            <a:avLst/>
          </a:prstGeom>
        </p:spPr>
      </p:pic>
      <p:pic>
        <p:nvPicPr>
          <p:cNvPr id="7" name="Immagine 6"/>
          <p:cNvPicPr>
            <a:picLocks noChangeAspect="1"/>
          </p:cNvPicPr>
          <p:nvPr userDrawn="1"/>
        </p:nvPicPr>
        <p:blipFill rotWithShape="1">
          <a:blip r:embed="rId5" cstate="print">
            <a:extLst>
              <a:ext uri="{28A0092B-C50C-407E-A947-70E740481C1C}">
                <a14:useLocalDpi xmlns:a14="http://schemas.microsoft.com/office/drawing/2010/main" val="0"/>
              </a:ext>
            </a:extLst>
          </a:blip>
          <a:srcRect l="13010" t="9850" r="14231" b="32406"/>
          <a:stretch/>
        </p:blipFill>
        <p:spPr>
          <a:xfrm>
            <a:off x="107504" y="27787"/>
            <a:ext cx="1721192" cy="792491"/>
          </a:xfrm>
          <a:prstGeom prst="rect">
            <a:avLst/>
          </a:prstGeom>
        </p:spPr>
      </p:pic>
      <p:cxnSp>
        <p:nvCxnSpPr>
          <p:cNvPr id="14" name="Connettore 1 13"/>
          <p:cNvCxnSpPr/>
          <p:nvPr userDrawn="1"/>
        </p:nvCxnSpPr>
        <p:spPr>
          <a:xfrm>
            <a:off x="0" y="836712"/>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86EFF145-FCDA-4FDF-AF90-A574FE2903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84368" y="28567"/>
            <a:ext cx="783526" cy="7835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3573016"/>
            <a:ext cx="9144000" cy="2246769"/>
          </a:xfrm>
          <a:prstGeom prst="rect">
            <a:avLst/>
          </a:prstGeom>
          <a:noFill/>
        </p:spPr>
        <p:txBody>
          <a:bodyPr wrap="square" rtlCol="0">
            <a:spAutoFit/>
          </a:bodyPr>
          <a:lstStyle/>
          <a:p>
            <a:pPr algn="ctr"/>
            <a:r>
              <a:rPr lang="it-IT" sz="2400" b="1" dirty="0">
                <a:solidFill>
                  <a:schemeClr val="accent1">
                    <a:lumMod val="75000"/>
                  </a:schemeClr>
                </a:solidFill>
              </a:rPr>
              <a:t>INDICAZIONI PROGETTUALI</a:t>
            </a:r>
          </a:p>
          <a:p>
            <a:pPr algn="ctr"/>
            <a:r>
              <a:rPr lang="it-IT" sz="2400" b="1" dirty="0">
                <a:solidFill>
                  <a:schemeClr val="accent1">
                    <a:lumMod val="75000"/>
                  </a:schemeClr>
                </a:solidFill>
              </a:rPr>
              <a:t>per la realizzazione del sistema delle ciclovie regionali</a:t>
            </a:r>
          </a:p>
          <a:p>
            <a:pPr algn="ctr"/>
            <a:endParaRPr lang="it-IT" sz="2400" b="1" dirty="0">
              <a:solidFill>
                <a:schemeClr val="accent1">
                  <a:lumMod val="75000"/>
                </a:schemeClr>
              </a:solidFill>
            </a:endParaRPr>
          </a:p>
          <a:p>
            <a:pPr algn="ctr"/>
            <a:endParaRPr lang="it-IT" sz="2000" b="1" dirty="0">
              <a:solidFill>
                <a:schemeClr val="accent1">
                  <a:lumMod val="75000"/>
                </a:schemeClr>
              </a:solidFill>
            </a:endParaRPr>
          </a:p>
          <a:p>
            <a:pPr algn="ctr"/>
            <a:r>
              <a:rPr lang="it-IT" sz="1600" b="1" dirty="0">
                <a:solidFill>
                  <a:schemeClr val="accent1">
                    <a:lumMod val="75000"/>
                  </a:schemeClr>
                </a:solidFill>
              </a:rPr>
              <a:t>Berloco Nicola</a:t>
            </a:r>
          </a:p>
          <a:p>
            <a:pPr algn="ctr"/>
            <a:endParaRPr lang="it-IT" sz="1600" b="1" dirty="0">
              <a:solidFill>
                <a:schemeClr val="accent1">
                  <a:lumMod val="75000"/>
                </a:schemeClr>
              </a:solidFill>
            </a:endParaRPr>
          </a:p>
          <a:p>
            <a:pPr algn="ctr"/>
            <a:r>
              <a:rPr lang="it-IT" sz="1600" b="1" i="1" dirty="0">
                <a:solidFill>
                  <a:schemeClr val="accent1">
                    <a:lumMod val="75000"/>
                  </a:schemeClr>
                </a:solidFill>
              </a:rPr>
              <a:t>Politecnico di Bari</a:t>
            </a:r>
            <a:endParaRPr lang="it-IT" sz="1600" i="1" dirty="0">
              <a:solidFill>
                <a:schemeClr val="accent1">
                  <a:lumMod val="75000"/>
                </a:schemeClr>
              </a:solidFill>
            </a:endParaRPr>
          </a:p>
        </p:txBody>
      </p:sp>
      <p:sp>
        <p:nvSpPr>
          <p:cNvPr id="7" name="Titolo 3"/>
          <p:cNvSpPr txBox="1">
            <a:spLocks/>
          </p:cNvSpPr>
          <p:nvPr/>
        </p:nvSpPr>
        <p:spPr>
          <a:xfrm>
            <a:off x="-1" y="2006382"/>
            <a:ext cx="9144001" cy="12799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dirty="0">
                <a:solidFill>
                  <a:schemeClr val="accent1">
                    <a:lumMod val="75000"/>
                  </a:schemeClr>
                </a:solidFill>
                <a:latin typeface="Trebuchet MS" panose="020B0603020202020204" pitchFamily="34" charset="0"/>
              </a:rPr>
              <a:t>IL PIANO DELLA MOBILITÀ CICLISTICA E LA BIKE ECONOMY</a:t>
            </a:r>
            <a:br>
              <a:rPr lang="it-IT" sz="2000" dirty="0">
                <a:solidFill>
                  <a:schemeClr val="accent1">
                    <a:lumMod val="75000"/>
                  </a:schemeClr>
                </a:solidFill>
                <a:latin typeface="Trebuchet MS" panose="020B0603020202020204" pitchFamily="34" charset="0"/>
              </a:rPr>
            </a:br>
            <a:br>
              <a:rPr lang="it-IT" sz="600" dirty="0">
                <a:solidFill>
                  <a:schemeClr val="accent1">
                    <a:lumMod val="75000"/>
                  </a:schemeClr>
                </a:solidFill>
                <a:latin typeface="Trebuchet MS" panose="020B0603020202020204" pitchFamily="34" charset="0"/>
              </a:rPr>
            </a:br>
            <a:r>
              <a:rPr lang="it-IT" sz="1800" dirty="0">
                <a:solidFill>
                  <a:schemeClr val="accent1">
                    <a:lumMod val="75000"/>
                  </a:schemeClr>
                </a:solidFill>
                <a:latin typeface="Trebuchet MS" panose="020B0603020202020204" pitchFamily="34" charset="0"/>
              </a:rPr>
              <a:t>21 febbraio 2019 </a:t>
            </a:r>
            <a:br>
              <a:rPr lang="it-IT" sz="1800" dirty="0">
                <a:solidFill>
                  <a:schemeClr val="accent1">
                    <a:lumMod val="75000"/>
                  </a:schemeClr>
                </a:solidFill>
                <a:latin typeface="Trebuchet MS" panose="020B0603020202020204" pitchFamily="34" charset="0"/>
              </a:rPr>
            </a:br>
            <a:r>
              <a:rPr lang="it-IT" sz="1600" b="1" dirty="0">
                <a:solidFill>
                  <a:schemeClr val="accent1">
                    <a:lumMod val="75000"/>
                  </a:schemeClr>
                </a:solidFill>
                <a:latin typeface="Trebuchet MS" panose="020B0603020202020204" pitchFamily="34" charset="0"/>
              </a:rPr>
              <a:t>Regione Puglia </a:t>
            </a:r>
          </a:p>
          <a:p>
            <a:pPr algn="ctr"/>
            <a:r>
              <a:rPr lang="it-IT" sz="1600" dirty="0">
                <a:solidFill>
                  <a:schemeClr val="accent1">
                    <a:lumMod val="75000"/>
                  </a:schemeClr>
                </a:solidFill>
                <a:latin typeface="Trebuchet MS" panose="020B0603020202020204" pitchFamily="34" charset="0"/>
              </a:rPr>
              <a:t>Corpo B – Via Gentile, 52 - BARI</a:t>
            </a:r>
            <a:br>
              <a:rPr lang="it-IT" sz="1400" dirty="0">
                <a:solidFill>
                  <a:schemeClr val="accent1">
                    <a:lumMod val="75000"/>
                  </a:schemeClr>
                </a:solidFill>
                <a:latin typeface="Trebuchet MS" panose="020B0603020202020204" pitchFamily="34" charset="0"/>
              </a:rPr>
            </a:br>
            <a:endParaRPr lang="it-IT" sz="1400" dirty="0">
              <a:solidFill>
                <a:schemeClr val="accent1">
                  <a:lumMod val="75000"/>
                </a:schemeClr>
              </a:solidFill>
              <a:latin typeface="Trebuchet MS" panose="020B0603020202020204" pitchFamily="34" charset="0"/>
            </a:endParaRPr>
          </a:p>
        </p:txBody>
      </p:sp>
    </p:spTree>
    <p:extLst>
      <p:ext uri="{BB962C8B-B14F-4D97-AF65-F5344CB8AC3E}">
        <p14:creationId xmlns:p14="http://schemas.microsoft.com/office/powerpoint/2010/main" val="267133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8" name="Immagine 7">
            <a:extLst>
              <a:ext uri="{FF2B5EF4-FFF2-40B4-BE49-F238E27FC236}">
                <a16:creationId xmlns:a16="http://schemas.microsoft.com/office/drawing/2014/main" id="{5B19503D-B7D2-4E96-892E-E1010498A8A9}"/>
              </a:ext>
            </a:extLst>
          </p:cNvPr>
          <p:cNvPicPr/>
          <p:nvPr/>
        </p:nvPicPr>
        <p:blipFill rotWithShape="1">
          <a:blip r:embed="rId3" cstate="print">
            <a:extLst>
              <a:ext uri="{28A0092B-C50C-407E-A947-70E740481C1C}">
                <a14:useLocalDpi xmlns:a14="http://schemas.microsoft.com/office/drawing/2010/main" val="0"/>
              </a:ext>
            </a:extLst>
          </a:blip>
          <a:srcRect l="9476" t="3700" r="9601" b="3223"/>
          <a:stretch/>
        </p:blipFill>
        <p:spPr bwMode="auto">
          <a:xfrm rot="16200000">
            <a:off x="2526697" y="654290"/>
            <a:ext cx="4162614" cy="6913889"/>
          </a:xfrm>
          <a:prstGeom prst="rect">
            <a:avLst/>
          </a:prstGeom>
          <a:noFill/>
          <a:ln>
            <a:noFill/>
          </a:ln>
          <a:extLst>
            <a:ext uri="{53640926-AAD7-44D8-BBD7-CCE9431645EC}">
              <a14:shadowObscured xmlns:a14="http://schemas.microsoft.com/office/drawing/2010/main"/>
            </a:ext>
          </a:extLst>
        </p:spPr>
      </p:pic>
      <p:sp>
        <p:nvSpPr>
          <p:cNvPr id="9" name="CasellaDiTesto 8">
            <a:extLst>
              <a:ext uri="{FF2B5EF4-FFF2-40B4-BE49-F238E27FC236}">
                <a16:creationId xmlns:a16="http://schemas.microsoft.com/office/drawing/2014/main" id="{DBFDE740-1F64-4967-B054-39A4FE52B994}"/>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254693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6" name="Immagine 5">
            <a:extLst>
              <a:ext uri="{FF2B5EF4-FFF2-40B4-BE49-F238E27FC236}">
                <a16:creationId xmlns:a16="http://schemas.microsoft.com/office/drawing/2014/main" id="{632E79F6-D7A6-4D8E-B054-9430D2C76F14}"/>
              </a:ext>
            </a:extLst>
          </p:cNvPr>
          <p:cNvPicPr/>
          <p:nvPr/>
        </p:nvPicPr>
        <p:blipFill rotWithShape="1">
          <a:blip r:embed="rId3" cstate="print">
            <a:extLst>
              <a:ext uri="{28A0092B-C50C-407E-A947-70E740481C1C}">
                <a14:useLocalDpi xmlns:a14="http://schemas.microsoft.com/office/drawing/2010/main" val="0"/>
              </a:ext>
            </a:extLst>
          </a:blip>
          <a:srcRect l="14838" t="1938" r="14339" b="1813"/>
          <a:stretch/>
        </p:blipFill>
        <p:spPr bwMode="auto">
          <a:xfrm rot="16200000">
            <a:off x="2584593" y="525016"/>
            <a:ext cx="3974813" cy="7331027"/>
          </a:xfrm>
          <a:prstGeom prst="rect">
            <a:avLst/>
          </a:prstGeom>
          <a:noFill/>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5036D477-9EFB-4BCA-AD80-4C21DA6F47B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351483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6" name="Immagine 5">
            <a:extLst>
              <a:ext uri="{FF2B5EF4-FFF2-40B4-BE49-F238E27FC236}">
                <a16:creationId xmlns:a16="http://schemas.microsoft.com/office/drawing/2014/main" id="{6AC3D83B-24E6-4428-B38F-9B0B6DCE5607}"/>
              </a:ext>
            </a:extLst>
          </p:cNvPr>
          <p:cNvPicPr/>
          <p:nvPr/>
        </p:nvPicPr>
        <p:blipFill rotWithShape="1">
          <a:blip r:embed="rId3" cstate="print">
            <a:extLst>
              <a:ext uri="{28A0092B-C50C-407E-A947-70E740481C1C}">
                <a14:useLocalDpi xmlns:a14="http://schemas.microsoft.com/office/drawing/2010/main" val="0"/>
              </a:ext>
            </a:extLst>
          </a:blip>
          <a:srcRect l="14339" t="1675" r="14588" b="1437"/>
          <a:stretch/>
        </p:blipFill>
        <p:spPr bwMode="auto">
          <a:xfrm rot="16200000">
            <a:off x="2560945" y="373288"/>
            <a:ext cx="4022110" cy="7440245"/>
          </a:xfrm>
          <a:prstGeom prst="rect">
            <a:avLst/>
          </a:prstGeom>
          <a:noFill/>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CA0CC19B-B512-4007-817A-6E8FA7D4589B}"/>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320687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6" name="Immagine 5">
            <a:extLst>
              <a:ext uri="{FF2B5EF4-FFF2-40B4-BE49-F238E27FC236}">
                <a16:creationId xmlns:a16="http://schemas.microsoft.com/office/drawing/2014/main" id="{AE312AE5-9A01-4357-9333-93931B076005}"/>
              </a:ext>
            </a:extLst>
          </p:cNvPr>
          <p:cNvPicPr/>
          <p:nvPr/>
        </p:nvPicPr>
        <p:blipFill rotWithShape="1">
          <a:blip r:embed="rId3" cstate="print">
            <a:extLst>
              <a:ext uri="{28A0092B-C50C-407E-A947-70E740481C1C}">
                <a14:useLocalDpi xmlns:a14="http://schemas.microsoft.com/office/drawing/2010/main" val="0"/>
              </a:ext>
            </a:extLst>
          </a:blip>
          <a:srcRect l="15835" t="442" r="17456" b="736"/>
          <a:stretch/>
        </p:blipFill>
        <p:spPr bwMode="auto">
          <a:xfrm rot="16200000">
            <a:off x="2636025" y="475998"/>
            <a:ext cx="3871950" cy="7326201"/>
          </a:xfrm>
          <a:prstGeom prst="rect">
            <a:avLst/>
          </a:prstGeom>
          <a:noFill/>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F05FDC04-5414-42AE-9AA8-84377A7A2EF8}"/>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4044002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6" name="Immagine 5">
            <a:extLst>
              <a:ext uri="{FF2B5EF4-FFF2-40B4-BE49-F238E27FC236}">
                <a16:creationId xmlns:a16="http://schemas.microsoft.com/office/drawing/2014/main" id="{3B7EE0A0-D616-4075-BD57-9B2CDCA814DA}"/>
              </a:ext>
            </a:extLst>
          </p:cNvPr>
          <p:cNvPicPr/>
          <p:nvPr/>
        </p:nvPicPr>
        <p:blipFill rotWithShape="1">
          <a:blip r:embed="rId3" cstate="print">
            <a:extLst>
              <a:ext uri="{28A0092B-C50C-407E-A947-70E740481C1C}">
                <a14:useLocalDpi xmlns:a14="http://schemas.microsoft.com/office/drawing/2010/main" val="0"/>
              </a:ext>
            </a:extLst>
          </a:blip>
          <a:srcRect l="13343" t="880" r="14089" b="520"/>
          <a:stretch/>
        </p:blipFill>
        <p:spPr bwMode="auto">
          <a:xfrm rot="16200000">
            <a:off x="2542490" y="444483"/>
            <a:ext cx="4077923" cy="7219702"/>
          </a:xfrm>
          <a:prstGeom prst="rect">
            <a:avLst/>
          </a:prstGeom>
          <a:noFill/>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C72FB5BA-17D0-4F08-8B93-8DCC77519E91}"/>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334263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6" name="Immagine 5">
            <a:extLst>
              <a:ext uri="{FF2B5EF4-FFF2-40B4-BE49-F238E27FC236}">
                <a16:creationId xmlns:a16="http://schemas.microsoft.com/office/drawing/2014/main" id="{5008556D-B0FE-4AA5-ABB4-2EABEE9231C4}"/>
              </a:ext>
            </a:extLst>
          </p:cNvPr>
          <p:cNvPicPr/>
          <p:nvPr/>
        </p:nvPicPr>
        <p:blipFill rotWithShape="1">
          <a:blip r:embed="rId3" cstate="print">
            <a:extLst>
              <a:ext uri="{28A0092B-C50C-407E-A947-70E740481C1C}">
                <a14:useLocalDpi xmlns:a14="http://schemas.microsoft.com/office/drawing/2010/main" val="0"/>
              </a:ext>
            </a:extLst>
          </a:blip>
          <a:srcRect l="21072" t="1145" r="22070" b="695"/>
          <a:stretch/>
        </p:blipFill>
        <p:spPr bwMode="auto">
          <a:xfrm rot="16200000">
            <a:off x="2654192" y="-151536"/>
            <a:ext cx="3835618" cy="8424935"/>
          </a:xfrm>
          <a:prstGeom prst="rect">
            <a:avLst/>
          </a:prstGeom>
          <a:noFill/>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BDB02072-68E6-46CA-A2BD-20887CCFAA11}"/>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5960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7" name="Immagine 6">
            <a:extLst>
              <a:ext uri="{FF2B5EF4-FFF2-40B4-BE49-F238E27FC236}">
                <a16:creationId xmlns:a16="http://schemas.microsoft.com/office/drawing/2014/main" id="{32321CA6-323A-473E-ACEC-BA0695635310}"/>
              </a:ext>
            </a:extLst>
          </p:cNvPr>
          <p:cNvPicPr/>
          <p:nvPr/>
        </p:nvPicPr>
        <p:blipFill rotWithShape="1">
          <a:blip r:embed="rId3" cstate="print">
            <a:extLst>
              <a:ext uri="{28A0092B-C50C-407E-A947-70E740481C1C}">
                <a14:useLocalDpi xmlns:a14="http://schemas.microsoft.com/office/drawing/2010/main" val="0"/>
              </a:ext>
            </a:extLst>
          </a:blip>
          <a:srcRect l="21446" t="616" r="22943" b="874"/>
          <a:stretch/>
        </p:blipFill>
        <p:spPr bwMode="auto">
          <a:xfrm rot="16200000">
            <a:off x="2664668" y="-276309"/>
            <a:ext cx="3814663" cy="8608809"/>
          </a:xfrm>
          <a:prstGeom prst="rect">
            <a:avLst/>
          </a:prstGeom>
          <a:noFill/>
          <a:ln>
            <a:noFill/>
          </a:ln>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9BA1F5B7-7A28-44BF-9D9B-284E0BBE6F0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1637996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718864"/>
            <a:ext cx="8424936" cy="3970318"/>
          </a:xfrm>
          <a:prstGeom prst="rect">
            <a:avLst/>
          </a:prstGeom>
        </p:spPr>
        <p:txBody>
          <a:bodyPr wrap="square">
            <a:spAutoFit/>
          </a:bodyPr>
          <a:lstStyle/>
          <a:p>
            <a:pPr algn="ctr"/>
            <a:r>
              <a:rPr lang="it-IT" dirty="0"/>
              <a:t>PERCORSI IN SEDE PROPRIA SU CORSIA RISERVATA</a:t>
            </a:r>
          </a:p>
          <a:p>
            <a:pPr algn="ctr"/>
            <a:endParaRPr lang="it-IT" dirty="0"/>
          </a:p>
          <a:p>
            <a:pPr algn="just"/>
            <a:r>
              <a:rPr lang="it-IT" dirty="0"/>
              <a:t>Considerate le esperienze condotte in ambito regionale, i percorsi su corsia riservata, pur se previsti dalla normativa, dovranno essere limitati a particolari condizioni al contorno. In particolare, </a:t>
            </a:r>
            <a:r>
              <a:rPr lang="it-IT" b="1" dirty="0"/>
              <a:t>in ambito urbano</a:t>
            </a:r>
            <a:r>
              <a:rPr lang="it-IT" dirty="0"/>
              <a:t>, considerato che spesso vengono erroneamente occupati da veicoli in sosta, si consiglia la loro implementazione nei seguenti casi:</a:t>
            </a:r>
          </a:p>
          <a:p>
            <a:pPr marL="285750" lvl="0" indent="-285750" algn="just">
              <a:buFont typeface="Arial" panose="020B0604020202020204" pitchFamily="34" charset="0"/>
              <a:buChar char="•"/>
            </a:pPr>
            <a:r>
              <a:rPr lang="it-IT" dirty="0"/>
              <a:t>zona in cui ci sia una ampia offerta di sosta, tale da scongiurare la possibilità di utilizzi impropri della corsia riservata ai ciclisti;</a:t>
            </a:r>
          </a:p>
          <a:p>
            <a:pPr marL="285750" lvl="0" indent="-285750" algn="just">
              <a:buFont typeface="Arial" panose="020B0604020202020204" pitchFamily="34" charset="0"/>
              <a:buChar char="•"/>
            </a:pPr>
            <a:r>
              <a:rPr lang="it-IT" dirty="0"/>
              <a:t>infrastrutture in cui sia possibile inserire le corsie riservate fa gli stalli di sosta ed i marciapiedi, inserendo uno spazio opportuno per l’apertura delle porte dell’auto che non devono costituire ostacolo per i ciclisti;</a:t>
            </a:r>
          </a:p>
          <a:p>
            <a:pPr marL="285750" lvl="0" indent="-285750" algn="just">
              <a:buFont typeface="Arial" panose="020B0604020202020204" pitchFamily="34" charset="0"/>
              <a:buChar char="•"/>
            </a:pPr>
            <a:r>
              <a:rPr lang="it-IT" dirty="0"/>
              <a:t>zona in cui sistemi di videosorveglianza o sistemi tecnologici alternativi consentano di mantenere libere le corsie ciclabili.</a:t>
            </a:r>
          </a:p>
          <a:p>
            <a:pPr algn="ctr"/>
            <a:endParaRPr lang="it-IT" dirty="0"/>
          </a:p>
        </p:txBody>
      </p:sp>
      <p:sp>
        <p:nvSpPr>
          <p:cNvPr id="6" name="CasellaDiTesto 5">
            <a:extLst>
              <a:ext uri="{FF2B5EF4-FFF2-40B4-BE49-F238E27FC236}">
                <a16:creationId xmlns:a16="http://schemas.microsoft.com/office/drawing/2014/main" id="{69E8A287-D298-46BD-A516-4471FDA4DB4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206883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PERCORSI SU CORSIA RISERVATA</a:t>
            </a:r>
          </a:p>
        </p:txBody>
      </p:sp>
      <p:pic>
        <p:nvPicPr>
          <p:cNvPr id="7" name="Picture 1">
            <a:extLst>
              <a:ext uri="{FF2B5EF4-FFF2-40B4-BE49-F238E27FC236}">
                <a16:creationId xmlns:a16="http://schemas.microsoft.com/office/drawing/2014/main" id="{083E2423-81BA-48EB-BCC5-D46021DCD056}"/>
              </a:ext>
            </a:extLst>
          </p:cNvPr>
          <p:cNvPicPr>
            <a:picLocks noChangeAspect="1" noChangeArrowheads="1"/>
          </p:cNvPicPr>
          <p:nvPr/>
        </p:nvPicPr>
        <p:blipFill>
          <a:blip r:embed="rId3" cstate="print"/>
          <a:srcRect/>
          <a:stretch>
            <a:fillRect/>
          </a:stretch>
        </p:blipFill>
        <p:spPr bwMode="auto">
          <a:xfrm>
            <a:off x="4860032" y="1926124"/>
            <a:ext cx="3852437" cy="4391077"/>
          </a:xfrm>
          <a:prstGeom prst="rect">
            <a:avLst/>
          </a:prstGeom>
          <a:noFill/>
          <a:ln w="9525">
            <a:noFill/>
            <a:miter lim="800000"/>
            <a:headEnd/>
            <a:tailEnd/>
          </a:ln>
          <a:effectLst/>
        </p:spPr>
      </p:pic>
      <p:pic>
        <p:nvPicPr>
          <p:cNvPr id="8" name="Picture 1">
            <a:extLst>
              <a:ext uri="{FF2B5EF4-FFF2-40B4-BE49-F238E27FC236}">
                <a16:creationId xmlns:a16="http://schemas.microsoft.com/office/drawing/2014/main" id="{4687322C-F41E-455F-975D-23A09903D8B0}"/>
              </a:ext>
            </a:extLst>
          </p:cNvPr>
          <p:cNvPicPr>
            <a:picLocks noChangeAspect="1" noChangeArrowheads="1"/>
          </p:cNvPicPr>
          <p:nvPr/>
        </p:nvPicPr>
        <p:blipFill>
          <a:blip r:embed="rId4" cstate="print"/>
          <a:srcRect/>
          <a:stretch>
            <a:fillRect/>
          </a:stretch>
        </p:blipFill>
        <p:spPr bwMode="auto">
          <a:xfrm>
            <a:off x="376803" y="2827228"/>
            <a:ext cx="4123189" cy="3486212"/>
          </a:xfrm>
          <a:prstGeom prst="rect">
            <a:avLst/>
          </a:prstGeom>
          <a:noFill/>
          <a:ln w="9525">
            <a:noFill/>
            <a:miter lim="800000"/>
            <a:headEnd/>
            <a:tailEnd/>
          </a:ln>
          <a:effectLst/>
        </p:spPr>
      </p:pic>
      <p:sp>
        <p:nvSpPr>
          <p:cNvPr id="9" name="CasellaDiTesto 8">
            <a:extLst>
              <a:ext uri="{FF2B5EF4-FFF2-40B4-BE49-F238E27FC236}">
                <a16:creationId xmlns:a16="http://schemas.microsoft.com/office/drawing/2014/main" id="{4344A32D-19C0-4B2F-8608-4E045CA57BA1}"/>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288411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718864"/>
            <a:ext cx="8424936" cy="646331"/>
          </a:xfrm>
          <a:prstGeom prst="rect">
            <a:avLst/>
          </a:prstGeom>
        </p:spPr>
        <p:txBody>
          <a:bodyPr wrap="square">
            <a:spAutoFit/>
          </a:bodyPr>
          <a:lstStyle/>
          <a:p>
            <a:pPr algn="ctr"/>
            <a:r>
              <a:rPr lang="it-IT" dirty="0"/>
              <a:t>PERCORSI IN CONTIGUITÀ DEL MARCIAPIEDE</a:t>
            </a:r>
          </a:p>
          <a:p>
            <a:pPr algn="ctr"/>
            <a:r>
              <a:rPr lang="it-IT" dirty="0"/>
              <a:t>(ambito urbano)</a:t>
            </a:r>
          </a:p>
        </p:txBody>
      </p:sp>
      <p:sp>
        <p:nvSpPr>
          <p:cNvPr id="6" name="CasellaDiTesto 5">
            <a:extLst>
              <a:ext uri="{FF2B5EF4-FFF2-40B4-BE49-F238E27FC236}">
                <a16:creationId xmlns:a16="http://schemas.microsoft.com/office/drawing/2014/main" id="{AE58B456-B5F6-4DE7-8BFD-DAECC39050F7}"/>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pic>
        <p:nvPicPr>
          <p:cNvPr id="5" name="Picture 1">
            <a:extLst>
              <a:ext uri="{FF2B5EF4-FFF2-40B4-BE49-F238E27FC236}">
                <a16:creationId xmlns:a16="http://schemas.microsoft.com/office/drawing/2014/main" id="{6E0EC68F-AF8A-4DDC-B059-EF3004A8ABEE}"/>
              </a:ext>
            </a:extLst>
          </p:cNvPr>
          <p:cNvPicPr>
            <a:picLocks noChangeAspect="1" noChangeArrowheads="1"/>
          </p:cNvPicPr>
          <p:nvPr/>
        </p:nvPicPr>
        <p:blipFill>
          <a:blip r:embed="rId3" cstate="print"/>
          <a:srcRect b="25310"/>
          <a:stretch>
            <a:fillRect/>
          </a:stretch>
        </p:blipFill>
        <p:spPr bwMode="auto">
          <a:xfrm>
            <a:off x="4499992" y="2306847"/>
            <a:ext cx="4104456" cy="4161697"/>
          </a:xfrm>
          <a:prstGeom prst="rect">
            <a:avLst/>
          </a:prstGeom>
          <a:noFill/>
          <a:ln w="9525">
            <a:noFill/>
            <a:miter lim="800000"/>
            <a:headEnd/>
            <a:tailEnd/>
          </a:ln>
          <a:effectLst/>
        </p:spPr>
      </p:pic>
      <p:pic>
        <p:nvPicPr>
          <p:cNvPr id="7" name="Picture 1">
            <a:extLst>
              <a:ext uri="{FF2B5EF4-FFF2-40B4-BE49-F238E27FC236}">
                <a16:creationId xmlns:a16="http://schemas.microsoft.com/office/drawing/2014/main" id="{FB752D93-E1C5-4A6D-9B5B-4AC3A99AC273}"/>
              </a:ext>
            </a:extLst>
          </p:cNvPr>
          <p:cNvPicPr>
            <a:picLocks noChangeAspect="1" noChangeArrowheads="1"/>
          </p:cNvPicPr>
          <p:nvPr/>
        </p:nvPicPr>
        <p:blipFill>
          <a:blip r:embed="rId4" cstate="print"/>
          <a:srcRect/>
          <a:stretch>
            <a:fillRect/>
          </a:stretch>
        </p:blipFill>
        <p:spPr bwMode="auto">
          <a:xfrm>
            <a:off x="755576" y="2306847"/>
            <a:ext cx="3384376" cy="4236738"/>
          </a:xfrm>
          <a:prstGeom prst="rect">
            <a:avLst/>
          </a:prstGeom>
          <a:noFill/>
          <a:ln w="9525">
            <a:noFill/>
            <a:miter lim="800000"/>
            <a:headEnd/>
            <a:tailEnd/>
          </a:ln>
          <a:effectLst/>
        </p:spPr>
      </p:pic>
    </p:spTree>
    <p:extLst>
      <p:ext uri="{BB962C8B-B14F-4D97-AF65-F5344CB8AC3E}">
        <p14:creationId xmlns:p14="http://schemas.microsoft.com/office/powerpoint/2010/main" val="2719063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DATI di INPUT</a:t>
            </a:r>
            <a:endParaRPr lang="it-IT" dirty="0"/>
          </a:p>
        </p:txBody>
      </p:sp>
      <p:sp>
        <p:nvSpPr>
          <p:cNvPr id="3" name="Rettangolo 2"/>
          <p:cNvSpPr/>
          <p:nvPr/>
        </p:nvSpPr>
        <p:spPr>
          <a:xfrm>
            <a:off x="395536" y="1718864"/>
            <a:ext cx="8424936" cy="4601260"/>
          </a:xfrm>
          <a:prstGeom prst="rect">
            <a:avLst/>
          </a:prstGeom>
        </p:spPr>
        <p:txBody>
          <a:bodyPr wrap="square">
            <a:spAutoFit/>
          </a:bodyPr>
          <a:lstStyle/>
          <a:p>
            <a:pPr algn="ctr"/>
            <a:r>
              <a:rPr lang="it-IT" dirty="0"/>
              <a:t>TIPOLOGIE DI CICLOVIE:</a:t>
            </a:r>
          </a:p>
          <a:p>
            <a:pPr algn="just"/>
            <a:r>
              <a:rPr lang="it-IT" dirty="0"/>
              <a:t>L’articolo 7, comma 3 della legge regionale n. 1 del 2013 della Regione Puglia definisce le seguenti categorie di segmenti stradali che compongono una ciclovia e che devono essere opportunamente raccordati, segnalati e legittimamente percorribili:</a:t>
            </a:r>
          </a:p>
          <a:p>
            <a:pPr algn="just"/>
            <a:endParaRPr lang="it-IT" sz="1700" dirty="0"/>
          </a:p>
          <a:p>
            <a:pPr algn="just"/>
            <a:r>
              <a:rPr lang="it-IT" sz="1700" dirty="0"/>
              <a:t>1) </a:t>
            </a:r>
            <a:r>
              <a:rPr lang="it-IT" sz="1700" b="1" dirty="0"/>
              <a:t>pista ciclabile </a:t>
            </a:r>
            <a:r>
              <a:rPr lang="it-IT" sz="1700" dirty="0"/>
              <a:t>e/o ciclopedonale, come da articolo 3, comma 1, punto 39, del Codice della strada;</a:t>
            </a:r>
          </a:p>
          <a:p>
            <a:pPr algn="just"/>
            <a:r>
              <a:rPr lang="it-IT" sz="1700" dirty="0"/>
              <a:t>2) </a:t>
            </a:r>
            <a:r>
              <a:rPr lang="it-IT" sz="1700" b="1" dirty="0"/>
              <a:t>corsia ciclabile </a:t>
            </a:r>
            <a:r>
              <a:rPr lang="it-IT" sz="1700" dirty="0"/>
              <a:t>e/o ciclopedonale, come da articoli 140 e 146 del Regolamento del Codice della strada;</a:t>
            </a:r>
          </a:p>
          <a:p>
            <a:pPr algn="just"/>
            <a:r>
              <a:rPr lang="it-IT" sz="1700" dirty="0"/>
              <a:t>3) pista/strada ciclabile in sede propria lontano dalle strade a traffico motorizzato (</a:t>
            </a:r>
            <a:r>
              <a:rPr lang="it-IT" sz="1700" b="1" dirty="0"/>
              <a:t>greenway</a:t>
            </a:r>
            <a:r>
              <a:rPr lang="it-IT" sz="1700" dirty="0"/>
              <a:t>);</a:t>
            </a:r>
          </a:p>
          <a:p>
            <a:pPr algn="just"/>
            <a:r>
              <a:rPr lang="it-IT" sz="1700" dirty="0"/>
              <a:t>4) </a:t>
            </a:r>
            <a:r>
              <a:rPr lang="it-IT" sz="1700" b="1" dirty="0"/>
              <a:t>sentiero ciclabile e/o percorso natura</a:t>
            </a:r>
            <a:r>
              <a:rPr lang="it-IT" sz="1700" dirty="0"/>
              <a:t>: sentiero/itinerario in parchi e zone protette, bordi fiume o ambiti rurali, anche senza particolari standard costruttivi dove le biciclette sono ammesse;</a:t>
            </a:r>
          </a:p>
          <a:p>
            <a:pPr algn="just"/>
            <a:r>
              <a:rPr lang="it-IT" sz="1700" dirty="0"/>
              <a:t>5) </a:t>
            </a:r>
            <a:r>
              <a:rPr lang="it-IT" sz="1700" b="1" dirty="0"/>
              <a:t>strade senza traffico</a:t>
            </a:r>
            <a:r>
              <a:rPr lang="it-IT" sz="1700" dirty="0"/>
              <a:t>: strade con una percorrenza motorizzata giornaliera inferiore a 50 veicoli/giorno;</a:t>
            </a:r>
          </a:p>
          <a:p>
            <a:pPr algn="just"/>
            <a:r>
              <a:rPr lang="it-IT" sz="1700" dirty="0"/>
              <a:t>6) </a:t>
            </a:r>
            <a:r>
              <a:rPr lang="it-IT" sz="1700" b="1" dirty="0"/>
              <a:t>strade a basso traffico</a:t>
            </a:r>
            <a:r>
              <a:rPr lang="it-IT" sz="1700" dirty="0"/>
              <a:t>: strade con una percorrenza motorizzata giornaliera inferiore a 500 veicoli/giorno, senza punte superiori a 50 veicoli/h;</a:t>
            </a:r>
          </a:p>
        </p:txBody>
      </p:sp>
      <p:sp>
        <p:nvSpPr>
          <p:cNvPr id="5" name="CasellaDiTesto 4"/>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1053012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718864"/>
            <a:ext cx="8424936" cy="3139321"/>
          </a:xfrm>
          <a:prstGeom prst="rect">
            <a:avLst/>
          </a:prstGeom>
        </p:spPr>
        <p:txBody>
          <a:bodyPr wrap="square">
            <a:spAutoFit/>
          </a:bodyPr>
          <a:lstStyle/>
          <a:p>
            <a:pPr algn="ctr"/>
            <a:r>
              <a:rPr lang="it-IT" dirty="0"/>
              <a:t>PERCORSI IN PROPRIA PROMISCUA CON I VEICOLI</a:t>
            </a:r>
          </a:p>
          <a:p>
            <a:pPr algn="just"/>
            <a:endParaRPr lang="it-IT" dirty="0"/>
          </a:p>
          <a:p>
            <a:pPr algn="just"/>
            <a:r>
              <a:rPr lang="it-IT" dirty="0"/>
              <a:t>I percorsi bidirezionali in sede promiscua saranno implementati nel caso in cui sia verificata almeno una delle seguenti condizioni:</a:t>
            </a:r>
          </a:p>
          <a:p>
            <a:pPr marL="285750" lvl="0" indent="-285750" algn="just">
              <a:buFont typeface="Arial" panose="020B0604020202020204" pitchFamily="34" charset="0"/>
              <a:buChar char="•"/>
            </a:pPr>
            <a:r>
              <a:rPr lang="it-IT" dirty="0"/>
              <a:t>flussi di traffico bassi;</a:t>
            </a:r>
          </a:p>
          <a:p>
            <a:pPr marL="285750" lvl="0" indent="-285750" algn="just">
              <a:buFont typeface="Arial" panose="020B0604020202020204" pitchFamily="34" charset="0"/>
              <a:buChar char="•"/>
            </a:pPr>
            <a:r>
              <a:rPr lang="it-IT" dirty="0"/>
              <a:t>strade a doppio senso di marcia.</a:t>
            </a:r>
          </a:p>
          <a:p>
            <a:pPr algn="just"/>
            <a:r>
              <a:rPr lang="it-IT" dirty="0"/>
              <a:t>La sicurezza dei percorsi promiscui comporterà l’istituzione di un limite di velocità per il traffico motorizzato minore o uguale a 30 km/h. Affinché tale limite sia rispettato “fisicamente”, sarà generalmente necessario implementare degli interventi di moderazione del traffico.</a:t>
            </a:r>
          </a:p>
          <a:p>
            <a:pPr algn="just"/>
            <a:endParaRPr lang="it-IT" dirty="0"/>
          </a:p>
        </p:txBody>
      </p:sp>
      <p:sp>
        <p:nvSpPr>
          <p:cNvPr id="6" name="CasellaDiTesto 5">
            <a:extLst>
              <a:ext uri="{FF2B5EF4-FFF2-40B4-BE49-F238E27FC236}">
                <a16:creationId xmlns:a16="http://schemas.microsoft.com/office/drawing/2014/main" id="{AE58B456-B5F6-4DE7-8BFD-DAECC39050F7}"/>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pic>
        <p:nvPicPr>
          <p:cNvPr id="7" name="Picture 2">
            <a:extLst>
              <a:ext uri="{FF2B5EF4-FFF2-40B4-BE49-F238E27FC236}">
                <a16:creationId xmlns:a16="http://schemas.microsoft.com/office/drawing/2014/main" id="{1903D832-796B-4FF6-8109-6BAAA133B7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00" t="46245" r="43267" b="30295"/>
          <a:stretch/>
        </p:blipFill>
        <p:spPr bwMode="auto">
          <a:xfrm>
            <a:off x="448739" y="4858185"/>
            <a:ext cx="1800199" cy="123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7">
            <a:extLst>
              <a:ext uri="{FF2B5EF4-FFF2-40B4-BE49-F238E27FC236}">
                <a16:creationId xmlns:a16="http://schemas.microsoft.com/office/drawing/2014/main" id="{0A97923B-D68D-4545-98ED-87A3EFFD19B0}"/>
              </a:ext>
            </a:extLst>
          </p:cNvPr>
          <p:cNvPicPr/>
          <p:nvPr/>
        </p:nvPicPr>
        <p:blipFill rotWithShape="1">
          <a:blip r:embed="rId4" cstate="print"/>
          <a:srcRect l="23978" t="11377" r="25090" b="38084"/>
          <a:stretch/>
        </p:blipFill>
        <p:spPr bwMode="auto">
          <a:xfrm>
            <a:off x="2529455" y="4880061"/>
            <a:ext cx="1728191" cy="1163103"/>
          </a:xfrm>
          <a:prstGeom prst="rect">
            <a:avLst/>
          </a:prstGeom>
          <a:ln>
            <a:noFill/>
          </a:ln>
          <a:extLst>
            <a:ext uri="{53640926-AAD7-44D8-BBD7-CCE9431645EC}">
              <a14:shadowObscured xmlns:a14="http://schemas.microsoft.com/office/drawing/2010/main"/>
            </a:ext>
          </a:extLst>
        </p:spPr>
      </p:pic>
      <p:pic>
        <p:nvPicPr>
          <p:cNvPr id="9" name="Picture 2" descr="F:\politecnico\condivisione urbana 22 settembre 2017\COIXI-EUROPA-02.jpg">
            <a:extLst>
              <a:ext uri="{FF2B5EF4-FFF2-40B4-BE49-F238E27FC236}">
                <a16:creationId xmlns:a16="http://schemas.microsoft.com/office/drawing/2014/main" id="{2F672FC5-E95F-4AF7-B6F2-0080149FC1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496" b="46606"/>
          <a:stretch/>
        </p:blipFill>
        <p:spPr bwMode="auto">
          <a:xfrm>
            <a:off x="4617687" y="4822122"/>
            <a:ext cx="1610497" cy="12711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9EC47E50-2071-44B2-909D-10536B175E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2877" y="4270328"/>
            <a:ext cx="1995587" cy="18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58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75947" y="1911500"/>
            <a:ext cx="8352928" cy="1661993"/>
          </a:xfrm>
          <a:prstGeom prst="rect">
            <a:avLst/>
          </a:prstGeom>
        </p:spPr>
        <p:txBody>
          <a:bodyPr wrap="square">
            <a:spAutoFit/>
          </a:bodyPr>
          <a:lstStyle/>
          <a:p>
            <a:pPr algn="just"/>
            <a:r>
              <a:rPr lang="it-IT" sz="1700" dirty="0"/>
              <a:t>L’articolo 4, comma 6, del DM 557/99 evidenzia che i percorsi ciclabili su carreggiata stradale, in promiscuo con i veicoli a motore, rappresentano la tipologia di itinerari a maggiore rischio per l’utenza ciclistica. Quindi devono essere messi in sicurezza introducendo elementi di moderazione del traffico sulle strade in cui vengono previsti al fine di favorirne la compatibilità. </a:t>
            </a:r>
            <a:r>
              <a:rPr lang="it-IT" sz="1700" b="1" dirty="0"/>
              <a:t>Tali percorsi sono di fondamentale importanza in ambito urbano ed extraurbano e di fatto rappresentano la soluzione più diffusamente adoperata nel PRMC.</a:t>
            </a:r>
          </a:p>
        </p:txBody>
      </p:sp>
      <p:sp>
        <p:nvSpPr>
          <p:cNvPr id="6" name="CasellaDiTesto 5"/>
          <p:cNvSpPr txBox="1"/>
          <p:nvPr/>
        </p:nvSpPr>
        <p:spPr>
          <a:xfrm>
            <a:off x="539552" y="3776841"/>
            <a:ext cx="6072230" cy="369332"/>
          </a:xfrm>
          <a:prstGeom prst="rect">
            <a:avLst/>
          </a:prstGeom>
          <a:noFill/>
        </p:spPr>
        <p:txBody>
          <a:bodyPr wrap="square" rtlCol="0">
            <a:spAutoFit/>
          </a:bodyPr>
          <a:lstStyle/>
          <a:p>
            <a:pPr algn="ctr"/>
            <a:r>
              <a:rPr lang="it-IT" b="1" dirty="0"/>
              <a:t>CARENZA </a:t>
            </a:r>
            <a:r>
              <a:rPr lang="it-IT" b="1" dirty="0" err="1"/>
              <a:t>DI</a:t>
            </a:r>
            <a:r>
              <a:rPr lang="it-IT" b="1" dirty="0"/>
              <a:t> NORMATIVA ITALIANA!</a:t>
            </a:r>
          </a:p>
        </p:txBody>
      </p:sp>
      <p:sp>
        <p:nvSpPr>
          <p:cNvPr id="8" name="Rettangolo 7"/>
          <p:cNvSpPr/>
          <p:nvPr/>
        </p:nvSpPr>
        <p:spPr>
          <a:xfrm>
            <a:off x="357158" y="4074165"/>
            <a:ext cx="6429420" cy="2739211"/>
          </a:xfrm>
          <a:prstGeom prst="rect">
            <a:avLst/>
          </a:prstGeom>
        </p:spPr>
        <p:txBody>
          <a:bodyPr wrap="square">
            <a:spAutoFit/>
          </a:bodyPr>
          <a:lstStyle/>
          <a:p>
            <a:pPr algn="just"/>
            <a:r>
              <a:rPr lang="it-IT" sz="1700" dirty="0"/>
              <a:t>Non si trova alcun riferimento esaustivo nel Codice della Strada o in altra normativa di settore che tratti in modo esauriente i criteri di applicazione e le modalità di progettazione degli interventi di moderazione del traffico (</a:t>
            </a:r>
            <a:r>
              <a:rPr lang="it-IT" b="1" dirty="0"/>
              <a:t>Circolare 08/06/2001 - Linee guida per la redazione dei piani urbani della sicurezza stradale).</a:t>
            </a:r>
          </a:p>
          <a:p>
            <a:pPr algn="just"/>
            <a:r>
              <a:rPr lang="it-IT" sz="1700" dirty="0"/>
              <a:t>In molti paesi europei infatti il dibattito sia tecnico che culturale su questi temi è proficuo fino dagli anni ’60 e ha dato i primi frutti normativi nel 1976 in Olanda per poi proseguire in Germania, Gran Bretagna, Danimarca, ecc.</a:t>
            </a:r>
          </a:p>
          <a:p>
            <a:pPr algn="just"/>
            <a:endParaRPr lang="it-IT" sz="1700" dirty="0"/>
          </a:p>
        </p:txBody>
      </p:sp>
      <p:pic>
        <p:nvPicPr>
          <p:cNvPr id="10" name="Picture 3"/>
          <p:cNvPicPr>
            <a:picLocks noChangeAspect="1" noChangeArrowheads="1"/>
          </p:cNvPicPr>
          <p:nvPr/>
        </p:nvPicPr>
        <p:blipFill>
          <a:blip r:embed="rId3" cstate="print"/>
          <a:srcRect r="41036"/>
          <a:stretch>
            <a:fillRect/>
          </a:stretch>
        </p:blipFill>
        <p:spPr bwMode="auto">
          <a:xfrm>
            <a:off x="6798546" y="3912983"/>
            <a:ext cx="1833029" cy="2288078"/>
          </a:xfrm>
          <a:prstGeom prst="rect">
            <a:avLst/>
          </a:prstGeom>
          <a:noFill/>
          <a:ln w="9525">
            <a:noFill/>
            <a:miter lim="800000"/>
            <a:headEnd/>
            <a:tailEnd/>
          </a:ln>
          <a:effectLst/>
        </p:spPr>
      </p:pic>
      <p:sp>
        <p:nvSpPr>
          <p:cNvPr id="12" name="CasellaDiTesto 11">
            <a:extLst>
              <a:ext uri="{FF2B5EF4-FFF2-40B4-BE49-F238E27FC236}">
                <a16:creationId xmlns:a16="http://schemas.microsoft.com/office/drawing/2014/main" id="{62949BEF-91ED-42B1-BE01-4007257F6AAC}"/>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3" name="CasellaDiTesto 12">
            <a:extLst>
              <a:ext uri="{FF2B5EF4-FFF2-40B4-BE49-F238E27FC236}">
                <a16:creationId xmlns:a16="http://schemas.microsoft.com/office/drawing/2014/main" id="{627DD5D2-08E7-43A6-A669-2F07A4C34E2D}"/>
              </a:ext>
            </a:extLst>
          </p:cNvPr>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5" name="Rettangolo 14">
            <a:extLst>
              <a:ext uri="{FF2B5EF4-FFF2-40B4-BE49-F238E27FC236}">
                <a16:creationId xmlns:a16="http://schemas.microsoft.com/office/drawing/2014/main" id="{20A82EF2-A954-4861-BBA5-7F408AB37CDA}"/>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spTree>
    <p:extLst>
      <p:ext uri="{BB962C8B-B14F-4D97-AF65-F5344CB8AC3E}">
        <p14:creationId xmlns:p14="http://schemas.microsoft.com/office/powerpoint/2010/main" val="2309096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59531" y="2069783"/>
            <a:ext cx="4788533" cy="1400383"/>
          </a:xfrm>
          <a:prstGeom prst="rect">
            <a:avLst/>
          </a:prstGeom>
        </p:spPr>
        <p:txBody>
          <a:bodyPr wrap="square">
            <a:spAutoFit/>
          </a:bodyPr>
          <a:lstStyle/>
          <a:p>
            <a:pPr algn="just"/>
            <a:r>
              <a:rPr lang="it-IT" sz="1700" dirty="0"/>
              <a:t>La promiscuità veicolare e ciclabile può essere ottenuta non solo abbassando il limite di velocità al almeno 30 km/h ma adottando veri e propri dispositivi di moderazione del traffico e, allo stesso tempo, valorizzando il territorio attraversato. </a:t>
            </a:r>
          </a:p>
        </p:txBody>
      </p:sp>
      <p:pic>
        <p:nvPicPr>
          <p:cNvPr id="9" name="Picture 1"/>
          <p:cNvPicPr>
            <a:picLocks noChangeAspect="1" noChangeArrowheads="1"/>
          </p:cNvPicPr>
          <p:nvPr/>
        </p:nvPicPr>
        <p:blipFill>
          <a:blip r:embed="rId3" cstate="screen"/>
          <a:srcRect/>
          <a:stretch>
            <a:fillRect/>
          </a:stretch>
        </p:blipFill>
        <p:spPr bwMode="auto">
          <a:xfrm>
            <a:off x="488129" y="3725992"/>
            <a:ext cx="3939855" cy="2357454"/>
          </a:xfrm>
          <a:prstGeom prst="rect">
            <a:avLst/>
          </a:prstGeom>
          <a:noFill/>
          <a:ln w="9525">
            <a:noFill/>
            <a:miter lim="800000"/>
            <a:headEnd/>
            <a:tailEnd/>
          </a:ln>
          <a:effectLst/>
        </p:spPr>
      </p:pic>
      <p:sp>
        <p:nvSpPr>
          <p:cNvPr id="10" name="Rettangolo 9"/>
          <p:cNvSpPr/>
          <p:nvPr/>
        </p:nvSpPr>
        <p:spPr>
          <a:xfrm>
            <a:off x="529230" y="6031386"/>
            <a:ext cx="3857652" cy="307777"/>
          </a:xfrm>
          <a:prstGeom prst="rect">
            <a:avLst/>
          </a:prstGeom>
        </p:spPr>
        <p:txBody>
          <a:bodyPr wrap="square">
            <a:spAutoFit/>
          </a:bodyPr>
          <a:lstStyle/>
          <a:p>
            <a:pPr algn="just"/>
            <a:r>
              <a:rPr lang="it-IT" sz="1400" i="1" dirty="0">
                <a:solidFill>
                  <a:schemeClr val="tx2">
                    <a:lumMod val="75000"/>
                  </a:schemeClr>
                </a:solidFill>
              </a:rPr>
              <a:t>rischio di mortalità in funzione della velocità</a:t>
            </a:r>
          </a:p>
        </p:txBody>
      </p:sp>
      <p:pic>
        <p:nvPicPr>
          <p:cNvPr id="11" name="Picture 2"/>
          <p:cNvPicPr>
            <a:picLocks noChangeAspect="1" noChangeArrowheads="1"/>
          </p:cNvPicPr>
          <p:nvPr/>
        </p:nvPicPr>
        <p:blipFill>
          <a:blip r:embed="rId4" cstate="screen"/>
          <a:srcRect/>
          <a:stretch>
            <a:fillRect/>
          </a:stretch>
        </p:blipFill>
        <p:spPr bwMode="auto">
          <a:xfrm>
            <a:off x="5390832" y="2156453"/>
            <a:ext cx="3571900" cy="1470782"/>
          </a:xfrm>
          <a:prstGeom prst="rect">
            <a:avLst/>
          </a:prstGeom>
          <a:noFill/>
          <a:ln w="9525">
            <a:noFill/>
            <a:miter lim="800000"/>
            <a:headEnd/>
            <a:tailEnd/>
          </a:ln>
          <a:effectLst/>
        </p:spPr>
      </p:pic>
      <p:sp>
        <p:nvSpPr>
          <p:cNvPr id="12" name="Rettangolo 11"/>
          <p:cNvSpPr/>
          <p:nvPr/>
        </p:nvSpPr>
        <p:spPr>
          <a:xfrm>
            <a:off x="5319394" y="3585213"/>
            <a:ext cx="3857652" cy="307777"/>
          </a:xfrm>
          <a:prstGeom prst="rect">
            <a:avLst/>
          </a:prstGeom>
        </p:spPr>
        <p:txBody>
          <a:bodyPr wrap="square">
            <a:spAutoFit/>
          </a:bodyPr>
          <a:lstStyle/>
          <a:p>
            <a:pPr algn="just"/>
            <a:r>
              <a:rPr lang="it-IT" sz="1400" i="1" dirty="0">
                <a:solidFill>
                  <a:schemeClr val="tx2">
                    <a:lumMod val="75000"/>
                  </a:schemeClr>
                </a:solidFill>
              </a:rPr>
              <a:t>distanza di arresto in funzione della velocità</a:t>
            </a:r>
          </a:p>
        </p:txBody>
      </p:sp>
      <p:pic>
        <p:nvPicPr>
          <p:cNvPr id="13" name="Picture 1"/>
          <p:cNvPicPr>
            <a:picLocks noChangeAspect="1" noChangeArrowheads="1"/>
          </p:cNvPicPr>
          <p:nvPr/>
        </p:nvPicPr>
        <p:blipFill>
          <a:blip r:embed="rId5" cstate="screen"/>
          <a:srcRect/>
          <a:stretch>
            <a:fillRect/>
          </a:stretch>
        </p:blipFill>
        <p:spPr bwMode="auto">
          <a:xfrm>
            <a:off x="6687020" y="4070936"/>
            <a:ext cx="2071702" cy="2012510"/>
          </a:xfrm>
          <a:prstGeom prst="rect">
            <a:avLst/>
          </a:prstGeom>
          <a:noFill/>
          <a:ln w="9525">
            <a:noFill/>
            <a:miter lim="800000"/>
            <a:headEnd/>
            <a:tailEnd/>
          </a:ln>
          <a:effectLst/>
        </p:spPr>
      </p:pic>
      <p:sp>
        <p:nvSpPr>
          <p:cNvPr id="14" name="Rettangolo 13"/>
          <p:cNvSpPr/>
          <p:nvPr/>
        </p:nvSpPr>
        <p:spPr>
          <a:xfrm>
            <a:off x="5148064" y="4292361"/>
            <a:ext cx="1440159" cy="1569660"/>
          </a:xfrm>
          <a:prstGeom prst="rect">
            <a:avLst/>
          </a:prstGeom>
        </p:spPr>
        <p:txBody>
          <a:bodyPr wrap="square">
            <a:spAutoFit/>
          </a:bodyPr>
          <a:lstStyle/>
          <a:p>
            <a:r>
              <a:rPr lang="it-IT" sz="1600" dirty="0"/>
              <a:t>Il cono ottico di corretta messa a fuoco si restringe all’aumentare della velocità.</a:t>
            </a:r>
          </a:p>
        </p:txBody>
      </p:sp>
      <p:sp>
        <p:nvSpPr>
          <p:cNvPr id="16" name="CasellaDiTesto 15">
            <a:extLst>
              <a:ext uri="{FF2B5EF4-FFF2-40B4-BE49-F238E27FC236}">
                <a16:creationId xmlns:a16="http://schemas.microsoft.com/office/drawing/2014/main" id="{6694629A-685F-4CBD-BE72-5946B9BE0F9B}"/>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8" name="CasellaDiTesto 17">
            <a:extLst>
              <a:ext uri="{FF2B5EF4-FFF2-40B4-BE49-F238E27FC236}">
                <a16:creationId xmlns:a16="http://schemas.microsoft.com/office/drawing/2014/main" id="{673936D1-A6A2-4067-9A9F-EA948009D84B}"/>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9" name="Rettangolo 18">
            <a:extLst>
              <a:ext uri="{FF2B5EF4-FFF2-40B4-BE49-F238E27FC236}">
                <a16:creationId xmlns:a16="http://schemas.microsoft.com/office/drawing/2014/main" id="{AB9713AD-4449-4D00-8654-5A33CA8399A2}"/>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7524" y="1926124"/>
            <a:ext cx="8568952" cy="2693045"/>
          </a:xfrm>
          <a:prstGeom prst="rect">
            <a:avLst/>
          </a:prstGeom>
        </p:spPr>
        <p:txBody>
          <a:bodyPr wrap="square">
            <a:spAutoFit/>
          </a:bodyPr>
          <a:lstStyle/>
          <a:p>
            <a:pPr algn="just"/>
            <a:r>
              <a:rPr lang="it-IT" sz="1700" dirty="0"/>
              <a:t>La prima implementazione diffusa di un limite di velocità pari a 30 km/h è stata realizzata nella piccola cittadina tedesca di Buxtehude nel 1983. Da allora le Zone30 europee in ambito urbano si sono diffuse notevolmente. </a:t>
            </a:r>
          </a:p>
          <a:p>
            <a:pPr algn="just"/>
            <a:r>
              <a:rPr lang="it-IT" sz="1700" b="1" dirty="0"/>
              <a:t>Effetti delle Zone 30</a:t>
            </a:r>
          </a:p>
          <a:p>
            <a:pPr algn="just"/>
            <a:r>
              <a:rPr lang="it-IT" sz="1700" dirty="0"/>
              <a:t>- Riduzione dell’indice di mortalità stradale in ambito urbano </a:t>
            </a:r>
          </a:p>
          <a:p>
            <a:pPr algn="just">
              <a:buFontTx/>
              <a:buChar char="-"/>
            </a:pPr>
            <a:r>
              <a:rPr lang="it-IT" sz="1700" dirty="0"/>
              <a:t> Riduzione del 40% (- 3 dbA) del rumore da traffico veicolare</a:t>
            </a:r>
          </a:p>
          <a:p>
            <a:pPr algn="just">
              <a:buFontTx/>
              <a:buChar char="-"/>
            </a:pPr>
            <a:r>
              <a:rPr lang="it-IT" sz="1700" dirty="0"/>
              <a:t> incremento delle modalità ciclistica e pedonale</a:t>
            </a:r>
          </a:p>
          <a:p>
            <a:pPr algn="just">
              <a:buFontTx/>
              <a:buChar char="-"/>
            </a:pPr>
            <a:r>
              <a:rPr lang="it-IT" sz="1700" dirty="0"/>
              <a:t> incremento dell’utilizzo dei mezzi pubblici</a:t>
            </a:r>
          </a:p>
          <a:p>
            <a:pPr algn="just">
              <a:buFontTx/>
              <a:buChar char="-"/>
            </a:pPr>
            <a:r>
              <a:rPr lang="it-IT" sz="1700" dirty="0"/>
              <a:t> incremento della qualità della vita in ambito urbano</a:t>
            </a:r>
          </a:p>
          <a:p>
            <a:pPr algn="just">
              <a:buFontTx/>
              <a:buChar char="-"/>
            </a:pPr>
            <a:endParaRPr lang="it-IT" sz="1600" dirty="0"/>
          </a:p>
        </p:txBody>
      </p:sp>
      <p:sp>
        <p:nvSpPr>
          <p:cNvPr id="4" name="Rettangolo 3"/>
          <p:cNvSpPr/>
          <p:nvPr/>
        </p:nvSpPr>
        <p:spPr>
          <a:xfrm>
            <a:off x="251520" y="4529732"/>
            <a:ext cx="8640960" cy="1923604"/>
          </a:xfrm>
          <a:prstGeom prst="rect">
            <a:avLst/>
          </a:prstGeom>
        </p:spPr>
        <p:txBody>
          <a:bodyPr wrap="square">
            <a:spAutoFit/>
          </a:bodyPr>
          <a:lstStyle/>
          <a:p>
            <a:pPr algn="just"/>
            <a:r>
              <a:rPr lang="it-IT" sz="1700" dirty="0"/>
              <a:t>Una Zona 30 non può essere realmente implementata dal semplice posizionamnto di segnaletica verticale ma comporta, specialmente nei primi casi di sperimentazione (e periodi), una serie di interventi infrastrutturali e gestionali, normalmente definiti come interventi di traffic calming. </a:t>
            </a:r>
          </a:p>
          <a:p>
            <a:pPr algn="ctr"/>
            <a:r>
              <a:rPr lang="it-IT" sz="1700" b="1" dirty="0"/>
              <a:t>ORGANIZZAZIONE STRATEGICA</a:t>
            </a:r>
          </a:p>
          <a:p>
            <a:pPr algn="just"/>
            <a:r>
              <a:rPr lang="it-IT" sz="1700" dirty="0"/>
              <a:t>La pianificazione e l’implementazione delle soluzioni di traffic calming richiederebbe la partecipazione del pubblico coinvolto, la mitigazione degli interessi locali, il supporto delle municipalità e delle società di trasporto pubblico.</a:t>
            </a:r>
          </a:p>
        </p:txBody>
      </p:sp>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pic>
        <p:nvPicPr>
          <p:cNvPr id="7" name="Immagine 6">
            <a:extLst>
              <a:ext uri="{FF2B5EF4-FFF2-40B4-BE49-F238E27FC236}">
                <a16:creationId xmlns:a16="http://schemas.microsoft.com/office/drawing/2014/main" id="{2A972C5C-F8C2-48D0-838B-4E4F8ED1425C}"/>
              </a:ext>
            </a:extLst>
          </p:cNvPr>
          <p:cNvPicPr/>
          <p:nvPr/>
        </p:nvPicPr>
        <p:blipFill rotWithShape="1">
          <a:blip r:embed="rId3" cstate="print">
            <a:extLst>
              <a:ext uri="{28A0092B-C50C-407E-A947-70E740481C1C}">
                <a14:useLocalDpi xmlns:a14="http://schemas.microsoft.com/office/drawing/2010/main" val="0"/>
              </a:ext>
            </a:extLst>
          </a:blip>
          <a:srcRect l="6185" t="700" r="8368" b="1077"/>
          <a:stretch/>
        </p:blipFill>
        <p:spPr bwMode="auto">
          <a:xfrm rot="16200000">
            <a:off x="2534406" y="714067"/>
            <a:ext cx="4291214" cy="69847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455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pic>
        <p:nvPicPr>
          <p:cNvPr id="6" name="Immagine 5">
            <a:extLst>
              <a:ext uri="{FF2B5EF4-FFF2-40B4-BE49-F238E27FC236}">
                <a16:creationId xmlns:a16="http://schemas.microsoft.com/office/drawing/2014/main" id="{5BBDB836-651F-4B1C-9BA2-D5B5FBB14D40}"/>
              </a:ext>
            </a:extLst>
          </p:cNvPr>
          <p:cNvPicPr/>
          <p:nvPr/>
        </p:nvPicPr>
        <p:blipFill rotWithShape="1">
          <a:blip r:embed="rId3" cstate="print">
            <a:extLst>
              <a:ext uri="{28A0092B-C50C-407E-A947-70E740481C1C}">
                <a14:useLocalDpi xmlns:a14="http://schemas.microsoft.com/office/drawing/2010/main" val="0"/>
              </a:ext>
            </a:extLst>
          </a:blip>
          <a:srcRect l="6048" r="7884" b="1102"/>
          <a:stretch/>
        </p:blipFill>
        <p:spPr bwMode="auto">
          <a:xfrm rot="16200000">
            <a:off x="2394027" y="832207"/>
            <a:ext cx="4283938" cy="66967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98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pic>
        <p:nvPicPr>
          <p:cNvPr id="5" name="Immagine 4">
            <a:extLst>
              <a:ext uri="{FF2B5EF4-FFF2-40B4-BE49-F238E27FC236}">
                <a16:creationId xmlns:a16="http://schemas.microsoft.com/office/drawing/2014/main" id="{74584355-9BF1-46F5-A522-91DD07A560AF}"/>
              </a:ext>
            </a:extLst>
          </p:cNvPr>
          <p:cNvPicPr/>
          <p:nvPr/>
        </p:nvPicPr>
        <p:blipFill rotWithShape="1">
          <a:blip r:embed="rId3" cstate="print">
            <a:extLst>
              <a:ext uri="{28A0092B-C50C-407E-A947-70E740481C1C}">
                <a14:useLocalDpi xmlns:a14="http://schemas.microsoft.com/office/drawing/2010/main" val="0"/>
              </a:ext>
            </a:extLst>
          </a:blip>
          <a:srcRect l="6572" t="640" r="8081" b="917"/>
          <a:stretch/>
        </p:blipFill>
        <p:spPr bwMode="auto">
          <a:xfrm rot="16200000">
            <a:off x="2339752" y="744176"/>
            <a:ext cx="4392488" cy="69847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8802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pic>
        <p:nvPicPr>
          <p:cNvPr id="5" name="Immagine 4">
            <a:extLst>
              <a:ext uri="{FF2B5EF4-FFF2-40B4-BE49-F238E27FC236}">
                <a16:creationId xmlns:a16="http://schemas.microsoft.com/office/drawing/2014/main" id="{F7E16BE7-5B63-463D-9CC7-4F8F4AC2B5DD}"/>
              </a:ext>
            </a:extLst>
          </p:cNvPr>
          <p:cNvPicPr/>
          <p:nvPr/>
        </p:nvPicPr>
        <p:blipFill rotWithShape="1">
          <a:blip r:embed="rId3" cstate="print">
            <a:extLst>
              <a:ext uri="{28A0092B-C50C-407E-A947-70E740481C1C}">
                <a14:useLocalDpi xmlns:a14="http://schemas.microsoft.com/office/drawing/2010/main" val="0"/>
              </a:ext>
            </a:extLst>
          </a:blip>
          <a:srcRect l="6712" t="716" r="7900" b="814"/>
          <a:stretch/>
        </p:blipFill>
        <p:spPr bwMode="auto">
          <a:xfrm rot="16200000">
            <a:off x="2496942" y="705870"/>
            <a:ext cx="4222124" cy="69847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1419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pic>
        <p:nvPicPr>
          <p:cNvPr id="5" name="Immagine 4">
            <a:extLst>
              <a:ext uri="{FF2B5EF4-FFF2-40B4-BE49-F238E27FC236}">
                <a16:creationId xmlns:a16="http://schemas.microsoft.com/office/drawing/2014/main" id="{CE0BD712-7CDD-486C-AE8C-0229F370408F}"/>
              </a:ext>
            </a:extLst>
          </p:cNvPr>
          <p:cNvPicPr/>
          <p:nvPr/>
        </p:nvPicPr>
        <p:blipFill rotWithShape="1">
          <a:blip r:embed="rId3" cstate="print">
            <a:extLst>
              <a:ext uri="{28A0092B-C50C-407E-A947-70E740481C1C}">
                <a14:useLocalDpi xmlns:a14="http://schemas.microsoft.com/office/drawing/2010/main" val="0"/>
              </a:ext>
            </a:extLst>
          </a:blip>
          <a:srcRect l="6512" t="563" r="7971" b="1344"/>
          <a:stretch/>
        </p:blipFill>
        <p:spPr bwMode="auto">
          <a:xfrm rot="16200000">
            <a:off x="2388485" y="741426"/>
            <a:ext cx="4295024" cy="69847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141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PERCORSI IN PROPRIA PROMISCUA CON I VEICOLI</a:t>
            </a:r>
          </a:p>
        </p:txBody>
      </p:sp>
      <p:pic>
        <p:nvPicPr>
          <p:cNvPr id="5" name="Immagine 4">
            <a:extLst>
              <a:ext uri="{FF2B5EF4-FFF2-40B4-BE49-F238E27FC236}">
                <a16:creationId xmlns:a16="http://schemas.microsoft.com/office/drawing/2014/main" id="{022D0861-A6F6-4C11-B2DB-B7EC5C989E09}"/>
              </a:ext>
            </a:extLst>
          </p:cNvPr>
          <p:cNvPicPr/>
          <p:nvPr/>
        </p:nvPicPr>
        <p:blipFill rotWithShape="1">
          <a:blip r:embed="rId3" cstate="print">
            <a:extLst>
              <a:ext uri="{28A0092B-C50C-407E-A947-70E740481C1C}">
                <a14:useLocalDpi xmlns:a14="http://schemas.microsoft.com/office/drawing/2010/main" val="0"/>
              </a:ext>
            </a:extLst>
          </a:blip>
          <a:srcRect l="6513" t="861" r="7623" b="478"/>
          <a:stretch/>
        </p:blipFill>
        <p:spPr bwMode="auto">
          <a:xfrm rot="16200000">
            <a:off x="2447764" y="872716"/>
            <a:ext cx="4392488" cy="66247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6461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DATI di INPUT</a:t>
            </a:r>
            <a:endParaRPr lang="it-IT" dirty="0"/>
          </a:p>
        </p:txBody>
      </p:sp>
      <p:sp>
        <p:nvSpPr>
          <p:cNvPr id="3" name="Rettangolo 2"/>
          <p:cNvSpPr/>
          <p:nvPr/>
        </p:nvSpPr>
        <p:spPr>
          <a:xfrm>
            <a:off x="395536" y="1718864"/>
            <a:ext cx="8424936" cy="4308872"/>
          </a:xfrm>
          <a:prstGeom prst="rect">
            <a:avLst/>
          </a:prstGeom>
        </p:spPr>
        <p:txBody>
          <a:bodyPr wrap="square">
            <a:spAutoFit/>
          </a:bodyPr>
          <a:lstStyle/>
          <a:p>
            <a:pPr algn="ctr"/>
            <a:r>
              <a:rPr lang="it-IT" dirty="0"/>
              <a:t>TIPOLOGIE DI CICLOVIE:</a:t>
            </a:r>
          </a:p>
          <a:p>
            <a:pPr algn="just"/>
            <a:endParaRPr lang="it-IT" sz="1700" dirty="0"/>
          </a:p>
          <a:p>
            <a:pPr algn="just"/>
            <a:r>
              <a:rPr lang="it-IT" sz="1700" dirty="0"/>
              <a:t>7) strada ciclabile o ciclostrada o “</a:t>
            </a:r>
            <a:r>
              <a:rPr lang="it-IT" sz="1700" b="1" dirty="0"/>
              <a:t>strada 30</a:t>
            </a:r>
            <a:r>
              <a:rPr lang="it-IT" sz="1700" dirty="0"/>
              <a:t>”: strada extraurbana con sezione della carreggiata non inferiore a 3 metri dedicata ai veicoli non a motore salvo autorizzati (frontisti, agricoltori) e comunque sottoposta a limite di velocità di 30 chilometri/h ovvero itinerario ciclopedonale, come da </a:t>
            </a:r>
            <a:r>
              <a:rPr lang="it-IT" sz="1700" b="1" dirty="0"/>
              <a:t>articolo 2, comma 2, lettera del Codice della Strada (itinerari ciclopedonali – strada tipo F</a:t>
            </a:r>
            <a:r>
              <a:rPr lang="it-IT" sz="1700" b="1" baseline="-25000" dirty="0"/>
              <a:t>bis</a:t>
            </a:r>
            <a:r>
              <a:rPr lang="it-IT" sz="1700" b="1" dirty="0"/>
              <a:t>)</a:t>
            </a:r>
            <a:r>
              <a:rPr lang="it-IT" sz="1700" dirty="0"/>
              <a:t> ;</a:t>
            </a:r>
          </a:p>
          <a:p>
            <a:pPr algn="just"/>
            <a:r>
              <a:rPr lang="it-IT" sz="1700" dirty="0"/>
              <a:t>8) </a:t>
            </a:r>
            <a:r>
              <a:rPr lang="it-IT" sz="1700" b="1" dirty="0"/>
              <a:t>area pedonale</a:t>
            </a:r>
            <a:r>
              <a:rPr lang="it-IT" sz="1700" dirty="0"/>
              <a:t>, come da articolo 3, comma 1, punto 2, del Codice della strada (</a:t>
            </a:r>
            <a:r>
              <a:rPr lang="it-IT" sz="1700" u="sng" dirty="0"/>
              <a:t>in ambito urbano</a:t>
            </a:r>
            <a:r>
              <a:rPr lang="it-IT" sz="1700" dirty="0"/>
              <a:t>);</a:t>
            </a:r>
          </a:p>
          <a:p>
            <a:pPr algn="just"/>
            <a:r>
              <a:rPr lang="it-IT" sz="1700" dirty="0"/>
              <a:t>9) </a:t>
            </a:r>
            <a:r>
              <a:rPr lang="it-IT" sz="1700" b="1" dirty="0"/>
              <a:t>zona a traffico limitato</a:t>
            </a:r>
            <a:r>
              <a:rPr lang="it-IT" sz="1700" dirty="0"/>
              <a:t>, come da articolo 3, comma 1, punto 54, del Codice della strada </a:t>
            </a:r>
            <a:r>
              <a:rPr lang="it-IT" sz="1700" u="sng" dirty="0"/>
              <a:t>(in ambito urbano</a:t>
            </a:r>
            <a:r>
              <a:rPr lang="it-IT" sz="1700" dirty="0"/>
              <a:t>);</a:t>
            </a:r>
          </a:p>
          <a:p>
            <a:pPr algn="just"/>
            <a:r>
              <a:rPr lang="it-IT" sz="1700" dirty="0"/>
              <a:t>10) </a:t>
            </a:r>
            <a:r>
              <a:rPr lang="it-IT" sz="1700" b="1" dirty="0"/>
              <a:t>zona residenziale</a:t>
            </a:r>
            <a:r>
              <a:rPr lang="it-IT" sz="1700" dirty="0"/>
              <a:t>, come da articolo 3, comma 1, punto 58, del Codice della strada (</a:t>
            </a:r>
            <a:r>
              <a:rPr lang="it-IT" sz="1700" u="sng" dirty="0"/>
              <a:t>in ambito urbano</a:t>
            </a:r>
            <a:r>
              <a:rPr lang="it-IT" sz="1700" dirty="0"/>
              <a:t>);</a:t>
            </a:r>
          </a:p>
          <a:p>
            <a:pPr algn="just"/>
            <a:r>
              <a:rPr lang="it-IT" sz="1700" dirty="0"/>
              <a:t>11) </a:t>
            </a:r>
            <a:r>
              <a:rPr lang="it-IT" sz="1700" b="1" dirty="0"/>
              <a:t>zona a velocità limitata </a:t>
            </a:r>
            <a:r>
              <a:rPr lang="it-IT" sz="1700" dirty="0"/>
              <a:t>(per 30 chilometri/h o inferiori), come da articolo 135, punto 14, del Regolamento del Codice della strada (</a:t>
            </a:r>
            <a:r>
              <a:rPr lang="it-IT" sz="1700" u="sng" dirty="0"/>
              <a:t>in ambito urbano</a:t>
            </a:r>
            <a:r>
              <a:rPr lang="it-IT" sz="1700" dirty="0"/>
              <a:t>).</a:t>
            </a:r>
          </a:p>
          <a:p>
            <a:pPr marL="1200150" lvl="2" indent="-285750" algn="just">
              <a:buFontTx/>
              <a:buChar char="-"/>
            </a:pPr>
            <a:endParaRPr lang="it-IT" dirty="0"/>
          </a:p>
        </p:txBody>
      </p:sp>
      <p:sp>
        <p:nvSpPr>
          <p:cNvPr id="6" name="CasellaDiTesto 5">
            <a:extLst>
              <a:ext uri="{FF2B5EF4-FFF2-40B4-BE49-F238E27FC236}">
                <a16:creationId xmlns:a16="http://schemas.microsoft.com/office/drawing/2014/main" id="{6E845A50-C655-4AED-A2D5-A38A112106B7}"/>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3722521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7524" y="2026866"/>
            <a:ext cx="8568952" cy="3970318"/>
          </a:xfrm>
          <a:prstGeom prst="rect">
            <a:avLst/>
          </a:prstGeom>
        </p:spPr>
        <p:txBody>
          <a:bodyPr wrap="square">
            <a:spAutoFit/>
          </a:bodyPr>
          <a:lstStyle/>
          <a:p>
            <a:pPr algn="just"/>
            <a:r>
              <a:rPr lang="it-IT" dirty="0"/>
              <a:t>Considerato il livello di dettaglio del Piano, per una più agevole lettura degli elaborati e per una più effettiva stima dei costi il piano ha considerato quattro tipologie di ciclovie, identificandole sia graficamente che “numericamente” su piattaforma GIS:</a:t>
            </a:r>
          </a:p>
          <a:p>
            <a:pPr marL="285750" lvl="0" indent="-285750" algn="just">
              <a:buFont typeface="Arial" panose="020B0604020202020204" pitchFamily="34" charset="0"/>
              <a:buChar char="•"/>
            </a:pPr>
            <a:r>
              <a:rPr lang="it-IT" b="1" dirty="0"/>
              <a:t>Ciclovia in sede propria su sede stradale esistente (senza occupazione di nuovo suolo pubblico);</a:t>
            </a:r>
          </a:p>
          <a:p>
            <a:pPr marL="285750" lvl="0" indent="-285750" algn="just">
              <a:buFont typeface="Arial" panose="020B0604020202020204" pitchFamily="34" charset="0"/>
              <a:buChar char="•"/>
            </a:pPr>
            <a:r>
              <a:rPr lang="it-IT" b="1" dirty="0"/>
              <a:t>Ciclovia in sede propria su nuova sede (con occupazione di nuovo suolo pubblico);</a:t>
            </a:r>
          </a:p>
          <a:p>
            <a:pPr marL="285750" lvl="0" indent="-285750" algn="just">
              <a:buFont typeface="Arial" panose="020B0604020202020204" pitchFamily="34" charset="0"/>
              <a:buChar char="•"/>
            </a:pPr>
            <a:r>
              <a:rPr lang="it-IT" b="1" dirty="0"/>
              <a:t>Ciclovia su percorso naturalistico (su sede esistente);</a:t>
            </a:r>
          </a:p>
          <a:p>
            <a:pPr marL="285750" lvl="0" indent="-285750" algn="just">
              <a:buFont typeface="Arial" panose="020B0604020202020204" pitchFamily="34" charset="0"/>
              <a:buChar char="•"/>
            </a:pPr>
            <a:r>
              <a:rPr lang="it-IT" b="1" dirty="0"/>
              <a:t>Ciclovia in sede promiscua con i veicoli.</a:t>
            </a:r>
          </a:p>
          <a:p>
            <a:pPr lvl="0" algn="just"/>
            <a:endParaRPr lang="it-IT" dirty="0"/>
          </a:p>
          <a:p>
            <a:pPr algn="just"/>
            <a:r>
              <a:rPr lang="it-IT" dirty="0"/>
              <a:t>I parametri discriminanti utilizzati per la discretizzazione delle ciclovie, sia in ambito extraurbano che urbano, sono:</a:t>
            </a:r>
          </a:p>
          <a:p>
            <a:pPr marL="285750" lvl="0" indent="-285750" algn="just">
              <a:buFont typeface="Arial" panose="020B0604020202020204" pitchFamily="34" charset="0"/>
              <a:buChar char="•"/>
            </a:pPr>
            <a:r>
              <a:rPr lang="it-IT" b="1" dirty="0"/>
              <a:t>Territorio attraversato;</a:t>
            </a:r>
          </a:p>
          <a:p>
            <a:pPr marL="285750" lvl="0" indent="-285750" algn="just">
              <a:buFont typeface="Arial" panose="020B0604020202020204" pitchFamily="34" charset="0"/>
              <a:buChar char="•"/>
            </a:pPr>
            <a:r>
              <a:rPr lang="it-IT" b="1" dirty="0"/>
              <a:t>Larghezza delle sedi stradali;</a:t>
            </a:r>
          </a:p>
          <a:p>
            <a:pPr marL="285750" lvl="0" indent="-285750" algn="just">
              <a:buFont typeface="Arial" panose="020B0604020202020204" pitchFamily="34" charset="0"/>
              <a:buChar char="•"/>
            </a:pPr>
            <a:r>
              <a:rPr lang="it-IT" b="1" dirty="0"/>
              <a:t>Livelli di flusso di traffico.</a:t>
            </a:r>
          </a:p>
        </p:txBody>
      </p:sp>
      <p:sp>
        <p:nvSpPr>
          <p:cNvPr id="9" name="CasellaDiTesto 8">
            <a:extLst>
              <a:ext uri="{FF2B5EF4-FFF2-40B4-BE49-F238E27FC236}">
                <a16:creationId xmlns:a16="http://schemas.microsoft.com/office/drawing/2014/main" id="{CC02E1C7-8A4B-465A-8DEE-BED7BF82C75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10" name="CasellaDiTesto 9">
            <a:extLst>
              <a:ext uri="{FF2B5EF4-FFF2-40B4-BE49-F238E27FC236}">
                <a16:creationId xmlns:a16="http://schemas.microsoft.com/office/drawing/2014/main" id="{07DE5C1F-878D-42EA-8F6B-FBA19518D9DF}"/>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1" name="Rettangolo 10">
            <a:extLst>
              <a:ext uri="{FF2B5EF4-FFF2-40B4-BE49-F238E27FC236}">
                <a16:creationId xmlns:a16="http://schemas.microsoft.com/office/drawing/2014/main" id="{A4716597-61BF-47DB-9D9E-3FC083463D28}"/>
              </a:ext>
            </a:extLst>
          </p:cNvPr>
          <p:cNvSpPr/>
          <p:nvPr/>
        </p:nvSpPr>
        <p:spPr>
          <a:xfrm>
            <a:off x="395536" y="1556792"/>
            <a:ext cx="8424936" cy="369332"/>
          </a:xfrm>
          <a:prstGeom prst="rect">
            <a:avLst/>
          </a:prstGeom>
        </p:spPr>
        <p:txBody>
          <a:bodyPr wrap="square">
            <a:spAutoFit/>
          </a:bodyPr>
          <a:lstStyle/>
          <a:p>
            <a:pPr algn="ctr"/>
            <a:r>
              <a:rPr lang="it-IT" dirty="0"/>
              <a:t>MACROTIPOLOGIE DI CICLOVIE INDIVIDUATE NEL PRMC</a:t>
            </a:r>
          </a:p>
        </p:txBody>
      </p:sp>
    </p:spTree>
    <p:extLst>
      <p:ext uri="{BB962C8B-B14F-4D97-AF65-F5344CB8AC3E}">
        <p14:creationId xmlns:p14="http://schemas.microsoft.com/office/powerpoint/2010/main" val="2250986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92BB020-546C-4FDA-8A1A-6F09851361E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9" name="CasellaDiTesto 8">
            <a:extLst>
              <a:ext uri="{FF2B5EF4-FFF2-40B4-BE49-F238E27FC236}">
                <a16:creationId xmlns:a16="http://schemas.microsoft.com/office/drawing/2014/main" id="{478E9773-2E78-4FD6-A725-BF96996726CE}"/>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2" name="Rettangolo 11">
            <a:extLst>
              <a:ext uri="{FF2B5EF4-FFF2-40B4-BE49-F238E27FC236}">
                <a16:creationId xmlns:a16="http://schemas.microsoft.com/office/drawing/2014/main" id="{7D20A0E9-37DC-4BC7-A048-D17DBDE89C1B}"/>
              </a:ext>
            </a:extLst>
          </p:cNvPr>
          <p:cNvSpPr/>
          <p:nvPr/>
        </p:nvSpPr>
        <p:spPr>
          <a:xfrm>
            <a:off x="395536" y="1556792"/>
            <a:ext cx="8424936" cy="369332"/>
          </a:xfrm>
          <a:prstGeom prst="rect">
            <a:avLst/>
          </a:prstGeom>
        </p:spPr>
        <p:txBody>
          <a:bodyPr wrap="square">
            <a:spAutoFit/>
          </a:bodyPr>
          <a:lstStyle/>
          <a:p>
            <a:pPr algn="ctr"/>
            <a:r>
              <a:rPr lang="it-IT" dirty="0"/>
              <a:t>PERCORSI NATURALISTICI - GREENWAY</a:t>
            </a:r>
          </a:p>
        </p:txBody>
      </p:sp>
      <p:pic>
        <p:nvPicPr>
          <p:cNvPr id="13" name="Immagine 12">
            <a:extLst>
              <a:ext uri="{FF2B5EF4-FFF2-40B4-BE49-F238E27FC236}">
                <a16:creationId xmlns:a16="http://schemas.microsoft.com/office/drawing/2014/main" id="{A3904A31-C713-4C10-86E5-294D56561362}"/>
              </a:ext>
            </a:extLst>
          </p:cNvPr>
          <p:cNvPicPr/>
          <p:nvPr/>
        </p:nvPicPr>
        <p:blipFill rotWithShape="1">
          <a:blip r:embed="rId3" cstate="print">
            <a:extLst>
              <a:ext uri="{28A0092B-C50C-407E-A947-70E740481C1C}">
                <a14:useLocalDpi xmlns:a14="http://schemas.microsoft.com/office/drawing/2010/main" val="0"/>
              </a:ext>
            </a:extLst>
          </a:blip>
          <a:srcRect l="6029" t="1322" r="8316"/>
          <a:stretch/>
        </p:blipFill>
        <p:spPr bwMode="auto">
          <a:xfrm rot="16200000">
            <a:off x="2344398" y="483936"/>
            <a:ext cx="4527212" cy="73448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175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718864"/>
            <a:ext cx="8424936" cy="369332"/>
          </a:xfrm>
          <a:prstGeom prst="rect">
            <a:avLst/>
          </a:prstGeom>
        </p:spPr>
        <p:txBody>
          <a:bodyPr wrap="square">
            <a:spAutoFit/>
          </a:bodyPr>
          <a:lstStyle/>
          <a:p>
            <a:pPr algn="ctr"/>
            <a:r>
              <a:rPr lang="it-IT" dirty="0"/>
              <a:t>MATRICE DELLE SOLUZIONI LINEARI </a:t>
            </a:r>
          </a:p>
        </p:txBody>
      </p:sp>
      <p:graphicFrame>
        <p:nvGraphicFramePr>
          <p:cNvPr id="4" name="Tabella 3">
            <a:extLst>
              <a:ext uri="{FF2B5EF4-FFF2-40B4-BE49-F238E27FC236}">
                <a16:creationId xmlns:a16="http://schemas.microsoft.com/office/drawing/2014/main" id="{16E83BF8-3EC2-4110-9FB9-5DA9D30658B2}"/>
              </a:ext>
            </a:extLst>
          </p:cNvPr>
          <p:cNvGraphicFramePr>
            <a:graphicFrameLocks noGrp="1"/>
          </p:cNvGraphicFramePr>
          <p:nvPr>
            <p:extLst>
              <p:ext uri="{D42A27DB-BD31-4B8C-83A1-F6EECF244321}">
                <p14:modId xmlns:p14="http://schemas.microsoft.com/office/powerpoint/2010/main" val="1408579519"/>
              </p:ext>
            </p:extLst>
          </p:nvPr>
        </p:nvGraphicFramePr>
        <p:xfrm>
          <a:off x="755576" y="2088196"/>
          <a:ext cx="7632848" cy="4221126"/>
        </p:xfrm>
        <a:graphic>
          <a:graphicData uri="http://schemas.openxmlformats.org/drawingml/2006/table">
            <a:tbl>
              <a:tblPr firstRow="1" firstCol="1" bandRow="1">
                <a:tableStyleId>{5C22544A-7EE6-4342-B048-85BDC9FD1C3A}</a:tableStyleId>
              </a:tblPr>
              <a:tblGrid>
                <a:gridCol w="2510377">
                  <a:extLst>
                    <a:ext uri="{9D8B030D-6E8A-4147-A177-3AD203B41FA5}">
                      <a16:colId xmlns:a16="http://schemas.microsoft.com/office/drawing/2014/main" val="3901872401"/>
                    </a:ext>
                  </a:extLst>
                </a:gridCol>
                <a:gridCol w="1730004">
                  <a:extLst>
                    <a:ext uri="{9D8B030D-6E8A-4147-A177-3AD203B41FA5}">
                      <a16:colId xmlns:a16="http://schemas.microsoft.com/office/drawing/2014/main" val="3293984568"/>
                    </a:ext>
                  </a:extLst>
                </a:gridCol>
                <a:gridCol w="1869153">
                  <a:extLst>
                    <a:ext uri="{9D8B030D-6E8A-4147-A177-3AD203B41FA5}">
                      <a16:colId xmlns:a16="http://schemas.microsoft.com/office/drawing/2014/main" val="2942492149"/>
                    </a:ext>
                  </a:extLst>
                </a:gridCol>
                <a:gridCol w="1523314">
                  <a:extLst>
                    <a:ext uri="{9D8B030D-6E8A-4147-A177-3AD203B41FA5}">
                      <a16:colId xmlns:a16="http://schemas.microsoft.com/office/drawing/2014/main" val="18293385"/>
                    </a:ext>
                  </a:extLst>
                </a:gridCol>
              </a:tblGrid>
              <a:tr h="393439">
                <a:tc>
                  <a:txBody>
                    <a:bodyPr/>
                    <a:lstStyle/>
                    <a:p>
                      <a:pPr algn="ctr">
                        <a:lnSpc>
                          <a:spcPct val="107000"/>
                        </a:lnSpc>
                        <a:spcAft>
                          <a:spcPts val="800"/>
                        </a:spcAft>
                      </a:pPr>
                      <a:r>
                        <a:rPr lang="it-IT" sz="1000">
                          <a:effectLst/>
                        </a:rPr>
                        <a:t>Tipologia di strada interessata dalla ciclovia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000">
                          <a:effectLst/>
                        </a:rPr>
                        <a:t>Tipologia di soluzione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000">
                          <a:effectLst/>
                        </a:rPr>
                        <a:t>Tipologia di intervento prevalente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000">
                          <a:effectLst/>
                        </a:rPr>
                        <a:t>Tipologia dei materiali di finitura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6000481"/>
                  </a:ext>
                </a:extLst>
              </a:tr>
              <a:tr h="1018616">
                <a:tc>
                  <a:txBody>
                    <a:bodyPr/>
                    <a:lstStyle/>
                    <a:p>
                      <a:pPr algn="ctr">
                        <a:lnSpc>
                          <a:spcPct val="107000"/>
                        </a:lnSpc>
                        <a:spcAft>
                          <a:spcPts val="800"/>
                        </a:spcAft>
                      </a:pPr>
                      <a:r>
                        <a:rPr lang="it-IT" sz="1000">
                          <a:effectLst/>
                        </a:rPr>
                        <a:t>Strade con divieto di accesso a mezzi non autorizzati o in zona protetta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naturalistica – Greenway (veicoli motorizzati autorizzati: Enti gestori, Forze dell’ordine ed Emergenza, Biciclette)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Rifacimento pavimentazione / segnaletica turistica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Inerti naturali / conglomerati drenanti cementizi o resinosi</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1914577"/>
                  </a:ext>
                </a:extLst>
              </a:tr>
              <a:tr h="676570">
                <a:tc>
                  <a:txBody>
                    <a:bodyPr/>
                    <a:lstStyle/>
                    <a:p>
                      <a:pPr algn="ctr">
                        <a:lnSpc>
                          <a:spcPct val="107000"/>
                        </a:lnSpc>
                        <a:spcAft>
                          <a:spcPts val="800"/>
                        </a:spcAft>
                      </a:pPr>
                      <a:r>
                        <a:rPr lang="it-IT" sz="1000">
                          <a:effectLst/>
                        </a:rPr>
                        <a:t>Strade ad una carreggiata e a traffico nullo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in sede promiscua con i veicoli autorizzati (frontisti, biciclette)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dirty="0">
                          <a:effectLst/>
                        </a:rPr>
                        <a:t>Opere di segnaletica e di pavimentazione / segnaletica / </a:t>
                      </a:r>
                      <a:r>
                        <a:rPr lang="it-IT" sz="850" b="1" dirty="0">
                          <a:effectLst/>
                        </a:rPr>
                        <a:t>controllo delle velocità veicolari</a:t>
                      </a:r>
                      <a:endParaRPr lang="it-IT"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Conglomerato bituminoso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3408162"/>
                  </a:ext>
                </a:extLst>
              </a:tr>
              <a:tr h="505549">
                <a:tc>
                  <a:txBody>
                    <a:bodyPr/>
                    <a:lstStyle/>
                    <a:p>
                      <a:pPr algn="ctr">
                        <a:lnSpc>
                          <a:spcPct val="107000"/>
                        </a:lnSpc>
                        <a:spcAft>
                          <a:spcPts val="800"/>
                        </a:spcAft>
                      </a:pPr>
                      <a:r>
                        <a:rPr lang="it-IT" sz="1000">
                          <a:effectLst/>
                        </a:rPr>
                        <a:t>Strade ad una carreggiata e a basso traffico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in sede promiscua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dirty="0">
                          <a:effectLst/>
                        </a:rPr>
                        <a:t>Opere di segnaletica / Opere di traffic calming / </a:t>
                      </a:r>
                      <a:r>
                        <a:rPr lang="it-IT" sz="850" b="1" dirty="0">
                          <a:effectLst/>
                        </a:rPr>
                        <a:t>controllo delle velocità veicolari</a:t>
                      </a:r>
                      <a:endParaRPr lang="it-IT"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Conglomerato bituminoso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7295921"/>
                  </a:ext>
                </a:extLst>
              </a:tr>
              <a:tr h="505549">
                <a:tc>
                  <a:txBody>
                    <a:bodyPr/>
                    <a:lstStyle/>
                    <a:p>
                      <a:pPr algn="ctr">
                        <a:lnSpc>
                          <a:spcPct val="107000"/>
                        </a:lnSpc>
                        <a:spcAft>
                          <a:spcPts val="800"/>
                        </a:spcAft>
                      </a:pPr>
                      <a:r>
                        <a:rPr lang="it-IT" sz="1000">
                          <a:effectLst/>
                        </a:rPr>
                        <a:t>Strade ad una carreggiata e a traffico moderato (V&lt;50 km/h)</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su corsia riservata (Vreale &lt; 50 km/h) / Ciclovia in sede promiscua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dirty="0">
                          <a:effectLst/>
                        </a:rPr>
                        <a:t>Opere di segnaletica / Opere di traffic calming / </a:t>
                      </a:r>
                      <a:r>
                        <a:rPr lang="it-IT" sz="850" b="1" dirty="0">
                          <a:effectLst/>
                        </a:rPr>
                        <a:t>controllo delle velocità veicolari</a:t>
                      </a:r>
                      <a:endParaRPr lang="it-IT"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Conglomerato bituminoso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3603426"/>
                  </a:ext>
                </a:extLst>
              </a:tr>
              <a:tr h="393439">
                <a:tc>
                  <a:txBody>
                    <a:bodyPr/>
                    <a:lstStyle/>
                    <a:p>
                      <a:pPr algn="ctr">
                        <a:lnSpc>
                          <a:spcPct val="107000"/>
                        </a:lnSpc>
                        <a:spcAft>
                          <a:spcPts val="800"/>
                        </a:spcAft>
                      </a:pPr>
                      <a:r>
                        <a:rPr lang="it-IT" sz="1000">
                          <a:effectLst/>
                        </a:rPr>
                        <a:t>Strade ad una carreggiata e a traffico moderato (V&gt;50 km/h)</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in sede propria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Opere stradali / espropri / segnaletica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Conglomerato bituminoso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58034391"/>
                  </a:ext>
                </a:extLst>
              </a:tr>
              <a:tr h="393439">
                <a:tc>
                  <a:txBody>
                    <a:bodyPr/>
                    <a:lstStyle/>
                    <a:p>
                      <a:pPr algn="ctr">
                        <a:lnSpc>
                          <a:spcPct val="107000"/>
                        </a:lnSpc>
                        <a:spcAft>
                          <a:spcPts val="800"/>
                        </a:spcAft>
                      </a:pPr>
                      <a:r>
                        <a:rPr lang="it-IT" sz="1000">
                          <a:effectLst/>
                        </a:rPr>
                        <a:t>Strade ad una carreggiata e a traffico elevato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in sede propria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Opere stradali / espropri / segnaletica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Conglomerato bituminoso</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2102337"/>
                  </a:ext>
                </a:extLst>
              </a:tr>
              <a:tr h="334525">
                <a:tc>
                  <a:txBody>
                    <a:bodyPr/>
                    <a:lstStyle/>
                    <a:p>
                      <a:pPr algn="ctr">
                        <a:lnSpc>
                          <a:spcPct val="107000"/>
                        </a:lnSpc>
                        <a:spcAft>
                          <a:spcPts val="800"/>
                        </a:spcAft>
                      </a:pPr>
                      <a:r>
                        <a:rPr lang="it-IT" sz="1000">
                          <a:effectLst/>
                        </a:rPr>
                        <a:t>Strade ad due carreggiate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Ciclovia in sede propria, a tergo del solido stradale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a:effectLst/>
                        </a:rPr>
                        <a:t>Opere stradali / espropri / segnaletica</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850" dirty="0">
                          <a:effectLst/>
                        </a:rPr>
                        <a:t>Conglomerato bituminoso</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58609055"/>
                  </a:ext>
                </a:extLst>
              </a:tr>
            </a:tbl>
          </a:graphicData>
        </a:graphic>
      </p:graphicFrame>
      <p:sp>
        <p:nvSpPr>
          <p:cNvPr id="6" name="CasellaDiTesto 5">
            <a:extLst>
              <a:ext uri="{FF2B5EF4-FFF2-40B4-BE49-F238E27FC236}">
                <a16:creationId xmlns:a16="http://schemas.microsoft.com/office/drawing/2014/main" id="{8F7D1D8B-7699-47A5-AF5A-4F1A968FC099}"/>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2082479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92BB020-546C-4FDA-8A1A-6F09851361E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9" name="CasellaDiTesto 8">
            <a:extLst>
              <a:ext uri="{FF2B5EF4-FFF2-40B4-BE49-F238E27FC236}">
                <a16:creationId xmlns:a16="http://schemas.microsoft.com/office/drawing/2014/main" id="{478E9773-2E78-4FD6-A725-BF96996726CE}"/>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2" name="Rettangolo 11">
            <a:extLst>
              <a:ext uri="{FF2B5EF4-FFF2-40B4-BE49-F238E27FC236}">
                <a16:creationId xmlns:a16="http://schemas.microsoft.com/office/drawing/2014/main" id="{7D20A0E9-37DC-4BC7-A048-D17DBDE89C1B}"/>
              </a:ext>
            </a:extLst>
          </p:cNvPr>
          <p:cNvSpPr/>
          <p:nvPr/>
        </p:nvSpPr>
        <p:spPr>
          <a:xfrm>
            <a:off x="395536" y="1556792"/>
            <a:ext cx="8424936" cy="369332"/>
          </a:xfrm>
          <a:prstGeom prst="rect">
            <a:avLst/>
          </a:prstGeom>
        </p:spPr>
        <p:txBody>
          <a:bodyPr wrap="square">
            <a:spAutoFit/>
          </a:bodyPr>
          <a:lstStyle/>
          <a:p>
            <a:pPr algn="ctr"/>
            <a:r>
              <a:rPr lang="it-IT" dirty="0"/>
              <a:t>INTERSEZIONI</a:t>
            </a:r>
          </a:p>
        </p:txBody>
      </p:sp>
      <p:sp>
        <p:nvSpPr>
          <p:cNvPr id="2" name="Rettangolo 1">
            <a:extLst>
              <a:ext uri="{FF2B5EF4-FFF2-40B4-BE49-F238E27FC236}">
                <a16:creationId xmlns:a16="http://schemas.microsoft.com/office/drawing/2014/main" id="{E909D956-A3EC-4487-A1EC-244F16A6F8A6}"/>
              </a:ext>
            </a:extLst>
          </p:cNvPr>
          <p:cNvSpPr/>
          <p:nvPr/>
        </p:nvSpPr>
        <p:spPr>
          <a:xfrm>
            <a:off x="395536" y="2042839"/>
            <a:ext cx="8496944" cy="4201150"/>
          </a:xfrm>
          <a:prstGeom prst="rect">
            <a:avLst/>
          </a:prstGeom>
        </p:spPr>
        <p:txBody>
          <a:bodyPr wrap="square">
            <a:spAutoFit/>
          </a:bodyPr>
          <a:lstStyle/>
          <a:p>
            <a:pPr algn="just">
              <a:spcAft>
                <a:spcPts val="600"/>
              </a:spcAft>
            </a:pPr>
            <a:r>
              <a:rPr lang="it-IT" dirty="0">
                <a:latin typeface="Calibri" panose="020F0502020204030204" pitchFamily="34" charset="0"/>
                <a:ea typeface="Times New Roman" panose="02020603050405020304" pitchFamily="18" charset="0"/>
                <a:cs typeface="Calibri" panose="020F0502020204030204" pitchFamily="34" charset="0"/>
              </a:rPr>
              <a:t>La redazione del PRMC ha comportato anche una classificazione puntuale dei nodi, (più di 1,900) ovvero delle intersezioni delle ciclovie con le viabilità insistenti sul territorio. In questo caso, sono state individuate cinque soluzioni progettuali, differenziate in base alla tipologia di infrastruttura attraversata ed al traffico pertinente.</a:t>
            </a:r>
            <a:endParaRPr lang="it-IT"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600"/>
              </a:spcAft>
            </a:pPr>
            <a:r>
              <a:rPr lang="it-IT" dirty="0">
                <a:latin typeface="Calibri" panose="020F0502020204030204" pitchFamily="34" charset="0"/>
                <a:ea typeface="Times New Roman" panose="02020603050405020304" pitchFamily="18" charset="0"/>
                <a:cs typeface="Calibri" panose="020F0502020204030204" pitchFamily="34" charset="0"/>
              </a:rPr>
              <a:t>Nel caso in cui le sedi stradali intersecate dalle ciclovie siano strade comunali o vicinali a traffico nullo o basso (inferiore a 500 veicoli/giorno), i nodi potranno essere sistemati con semplici </a:t>
            </a:r>
            <a:r>
              <a:rPr lang="it-IT" b="1" dirty="0">
                <a:latin typeface="Calibri" panose="020F0502020204030204" pitchFamily="34" charset="0"/>
                <a:ea typeface="Times New Roman" panose="02020603050405020304" pitchFamily="18" charset="0"/>
                <a:cs typeface="Calibri" panose="020F0502020204030204" pitchFamily="34" charset="0"/>
              </a:rPr>
              <a:t>opere di segnaletica verticale e orizzontale</a:t>
            </a:r>
            <a:r>
              <a:rPr lang="it-IT" dirty="0">
                <a:latin typeface="Calibri" panose="020F0502020204030204" pitchFamily="34" charset="0"/>
                <a:ea typeface="Times New Roman" panose="02020603050405020304" pitchFamily="18" charset="0"/>
                <a:cs typeface="Calibri" panose="020F0502020204030204" pitchFamily="34" charset="0"/>
              </a:rPr>
              <a:t>.</a:t>
            </a:r>
            <a:endParaRPr lang="it-IT"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600"/>
              </a:spcAft>
            </a:pPr>
            <a:r>
              <a:rPr lang="it-IT" dirty="0">
                <a:latin typeface="Calibri" panose="020F0502020204030204" pitchFamily="34" charset="0"/>
                <a:ea typeface="Times New Roman" panose="02020603050405020304" pitchFamily="18" charset="0"/>
                <a:cs typeface="Calibri" panose="020F0502020204030204" pitchFamily="34" charset="0"/>
              </a:rPr>
              <a:t>Nel caso di infrastrutture caratterizzate da flussi di traffico medi o alti si potrà optare o per la semaforizzazione del nodo, prevedendo </a:t>
            </a:r>
            <a:r>
              <a:rPr lang="it-IT" b="1" dirty="0">
                <a:latin typeface="Calibri" panose="020F0502020204030204" pitchFamily="34" charset="0"/>
                <a:ea typeface="Times New Roman" panose="02020603050405020304" pitchFamily="18" charset="0"/>
                <a:cs typeface="Calibri" panose="020F0502020204030204" pitchFamily="34" charset="0"/>
              </a:rPr>
              <a:t>sistemi semaforici a chiamata per i ciclisti </a:t>
            </a:r>
            <a:r>
              <a:rPr lang="it-IT" dirty="0">
                <a:latin typeface="Calibri" panose="020F0502020204030204" pitchFamily="34" charset="0"/>
                <a:ea typeface="Times New Roman" panose="02020603050405020304" pitchFamily="18" charset="0"/>
                <a:cs typeface="Calibri" panose="020F0502020204030204" pitchFamily="34" charset="0"/>
              </a:rPr>
              <a:t>e con spire magnetiche lungo le strade minori, o per la realizzazione di </a:t>
            </a:r>
            <a:r>
              <a:rPr lang="it-IT" b="1" dirty="0">
                <a:latin typeface="Calibri" panose="020F0502020204030204" pitchFamily="34" charset="0"/>
                <a:ea typeface="Times New Roman" panose="02020603050405020304" pitchFamily="18" charset="0"/>
                <a:cs typeface="Calibri" panose="020F0502020204030204" pitchFamily="34" charset="0"/>
              </a:rPr>
              <a:t>intersezioni a rotatoria.</a:t>
            </a:r>
            <a:endParaRPr lang="it-IT" b="1"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600"/>
              </a:spcAft>
            </a:pPr>
            <a:r>
              <a:rPr lang="it-IT" dirty="0">
                <a:latin typeface="Calibri" panose="020F0502020204030204" pitchFamily="34" charset="0"/>
                <a:ea typeface="Times New Roman" panose="02020603050405020304" pitchFamily="18" charset="0"/>
                <a:cs typeface="Calibri" panose="020F0502020204030204" pitchFamily="34" charset="0"/>
              </a:rPr>
              <a:t>Nei casi in cui le ciclovie interessino strade a doppia carreggiata, sono state previste soluzioni che consentano la risoluzione dell’interferenza attraverso nuove opere d’arte: </a:t>
            </a:r>
            <a:r>
              <a:rPr lang="it-IT" b="1" dirty="0">
                <a:latin typeface="Calibri" panose="020F0502020204030204" pitchFamily="34" charset="0"/>
                <a:ea typeface="Times New Roman" panose="02020603050405020304" pitchFamily="18" charset="0"/>
                <a:cs typeface="Calibri" panose="020F0502020204030204" pitchFamily="34" charset="0"/>
              </a:rPr>
              <a:t>sottopassi o ponti ciclabili.</a:t>
            </a: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047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59532" y="1510822"/>
            <a:ext cx="8424936" cy="369332"/>
          </a:xfrm>
          <a:prstGeom prst="rect">
            <a:avLst/>
          </a:prstGeom>
        </p:spPr>
        <p:txBody>
          <a:bodyPr wrap="square">
            <a:spAutoFit/>
          </a:bodyPr>
          <a:lstStyle/>
          <a:p>
            <a:pPr algn="ctr"/>
            <a:r>
              <a:rPr lang="it-IT" dirty="0"/>
              <a:t>MATRICE DELLE SOLUZIONI PUNTUALI (INTERSEZIONI EXTRAURBANE) </a:t>
            </a:r>
          </a:p>
        </p:txBody>
      </p:sp>
      <p:sp>
        <p:nvSpPr>
          <p:cNvPr id="6" name="CasellaDiTesto 5">
            <a:extLst>
              <a:ext uri="{FF2B5EF4-FFF2-40B4-BE49-F238E27FC236}">
                <a16:creationId xmlns:a16="http://schemas.microsoft.com/office/drawing/2014/main" id="{8F7D1D8B-7699-47A5-AF5A-4F1A968FC099}"/>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graphicFrame>
        <p:nvGraphicFramePr>
          <p:cNvPr id="5" name="Tabella 4">
            <a:extLst>
              <a:ext uri="{FF2B5EF4-FFF2-40B4-BE49-F238E27FC236}">
                <a16:creationId xmlns:a16="http://schemas.microsoft.com/office/drawing/2014/main" id="{FD48BBA2-1EC5-4C84-999C-44E0C004E14D}"/>
              </a:ext>
            </a:extLst>
          </p:cNvPr>
          <p:cNvGraphicFramePr>
            <a:graphicFrameLocks noGrp="1"/>
          </p:cNvGraphicFramePr>
          <p:nvPr>
            <p:extLst>
              <p:ext uri="{D42A27DB-BD31-4B8C-83A1-F6EECF244321}">
                <p14:modId xmlns:p14="http://schemas.microsoft.com/office/powerpoint/2010/main" val="2862952776"/>
              </p:ext>
            </p:extLst>
          </p:nvPr>
        </p:nvGraphicFramePr>
        <p:xfrm>
          <a:off x="323529" y="1874253"/>
          <a:ext cx="8424934" cy="4713241"/>
        </p:xfrm>
        <a:graphic>
          <a:graphicData uri="http://schemas.openxmlformats.org/drawingml/2006/table">
            <a:tbl>
              <a:tblPr firstRow="1" firstCol="1" bandRow="1">
                <a:tableStyleId>{5C22544A-7EE6-4342-B048-85BDC9FD1C3A}</a:tableStyleId>
              </a:tblPr>
              <a:tblGrid>
                <a:gridCol w="504055">
                  <a:extLst>
                    <a:ext uri="{9D8B030D-6E8A-4147-A177-3AD203B41FA5}">
                      <a16:colId xmlns:a16="http://schemas.microsoft.com/office/drawing/2014/main" val="1922338718"/>
                    </a:ext>
                  </a:extLst>
                </a:gridCol>
                <a:gridCol w="1224243">
                  <a:extLst>
                    <a:ext uri="{9D8B030D-6E8A-4147-A177-3AD203B41FA5}">
                      <a16:colId xmlns:a16="http://schemas.microsoft.com/office/drawing/2014/main" val="1125243000"/>
                    </a:ext>
                  </a:extLst>
                </a:gridCol>
                <a:gridCol w="713301">
                  <a:extLst>
                    <a:ext uri="{9D8B030D-6E8A-4147-A177-3AD203B41FA5}">
                      <a16:colId xmlns:a16="http://schemas.microsoft.com/office/drawing/2014/main" val="2463994067"/>
                    </a:ext>
                  </a:extLst>
                </a:gridCol>
                <a:gridCol w="803810">
                  <a:extLst>
                    <a:ext uri="{9D8B030D-6E8A-4147-A177-3AD203B41FA5}">
                      <a16:colId xmlns:a16="http://schemas.microsoft.com/office/drawing/2014/main" val="3038848875"/>
                    </a:ext>
                  </a:extLst>
                </a:gridCol>
                <a:gridCol w="1386377">
                  <a:extLst>
                    <a:ext uri="{9D8B030D-6E8A-4147-A177-3AD203B41FA5}">
                      <a16:colId xmlns:a16="http://schemas.microsoft.com/office/drawing/2014/main" val="2838474819"/>
                    </a:ext>
                  </a:extLst>
                </a:gridCol>
                <a:gridCol w="1386377">
                  <a:extLst>
                    <a:ext uri="{9D8B030D-6E8A-4147-A177-3AD203B41FA5}">
                      <a16:colId xmlns:a16="http://schemas.microsoft.com/office/drawing/2014/main" val="3459198457"/>
                    </a:ext>
                  </a:extLst>
                </a:gridCol>
                <a:gridCol w="1233374">
                  <a:extLst>
                    <a:ext uri="{9D8B030D-6E8A-4147-A177-3AD203B41FA5}">
                      <a16:colId xmlns:a16="http://schemas.microsoft.com/office/drawing/2014/main" val="1969278764"/>
                    </a:ext>
                  </a:extLst>
                </a:gridCol>
                <a:gridCol w="956098">
                  <a:extLst>
                    <a:ext uri="{9D8B030D-6E8A-4147-A177-3AD203B41FA5}">
                      <a16:colId xmlns:a16="http://schemas.microsoft.com/office/drawing/2014/main" val="1723882905"/>
                    </a:ext>
                  </a:extLst>
                </a:gridCol>
                <a:gridCol w="217299">
                  <a:extLst>
                    <a:ext uri="{9D8B030D-6E8A-4147-A177-3AD203B41FA5}">
                      <a16:colId xmlns:a16="http://schemas.microsoft.com/office/drawing/2014/main" val="3866875971"/>
                    </a:ext>
                  </a:extLst>
                </a:gridCol>
              </a:tblGrid>
              <a:tr h="52060">
                <a:tc>
                  <a:txBody>
                    <a:bodyPr/>
                    <a:lstStyle/>
                    <a:p>
                      <a:pPr algn="ctr">
                        <a:lnSpc>
                          <a:spcPct val="107000"/>
                        </a:lnSpc>
                        <a:spcAft>
                          <a:spcPts val="800"/>
                        </a:spcAft>
                      </a:pPr>
                      <a:r>
                        <a:rPr lang="it-IT" sz="300">
                          <a:effectLst/>
                        </a:rPr>
                        <a:t> </a:t>
                      </a:r>
                      <a:endParaRPr lang="it-IT"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300">
                          <a:effectLst/>
                        </a:rPr>
                        <a:t> </a:t>
                      </a:r>
                      <a:endParaRPr lang="it-IT"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gridSpan="7">
                  <a:txBody>
                    <a:bodyPr/>
                    <a:lstStyle/>
                    <a:p>
                      <a:pPr algn="ctr">
                        <a:lnSpc>
                          <a:spcPct val="107000"/>
                        </a:lnSpc>
                        <a:spcAft>
                          <a:spcPts val="800"/>
                        </a:spcAft>
                      </a:pPr>
                      <a:r>
                        <a:rPr lang="it-IT" sz="1000" dirty="0">
                          <a:effectLst/>
                        </a:rPr>
                        <a:t>Tipologia della strada intersecata</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73994147"/>
                  </a:ext>
                </a:extLst>
              </a:tr>
              <a:tr h="378726">
                <a:tc>
                  <a:txBody>
                    <a:bodyPr/>
                    <a:lstStyle/>
                    <a:p>
                      <a:pPr algn="ctr">
                        <a:lnSpc>
                          <a:spcPct val="107000"/>
                        </a:lnSpc>
                        <a:spcAft>
                          <a:spcPts val="800"/>
                        </a:spcAft>
                      </a:pPr>
                      <a:r>
                        <a:rPr lang="it-IT" sz="700" dirty="0">
                          <a:effectLst/>
                        </a:rPr>
                        <a:t> </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 </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Percorso naturalistico -Greenway</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Strada locale a traffico nullo</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Strada locale a basso traffico</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Strada locale ad alto traffico</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Strada provinciale/statale a singola carreggiata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Strada provinciale/statale a doppia carreggiata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5178685"/>
                  </a:ext>
                </a:extLst>
              </a:tr>
              <a:tr h="712164">
                <a:tc rowSpan="6">
                  <a:txBody>
                    <a:bodyPr/>
                    <a:lstStyle/>
                    <a:p>
                      <a:pPr marL="71755" marR="71755" algn="ctr">
                        <a:lnSpc>
                          <a:spcPct val="107000"/>
                        </a:lnSpc>
                        <a:spcAft>
                          <a:spcPts val="800"/>
                        </a:spcAft>
                      </a:pPr>
                      <a:r>
                        <a:rPr lang="it-IT" sz="1000" dirty="0">
                          <a:effectLst/>
                        </a:rPr>
                        <a:t>Tipologia del percorso ciclabile</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vert="vert270" anchor="ctr"/>
                </a:tc>
                <a:tc>
                  <a:txBody>
                    <a:bodyPr/>
                    <a:lstStyle/>
                    <a:p>
                      <a:pPr algn="ctr">
                        <a:lnSpc>
                          <a:spcPct val="107000"/>
                        </a:lnSpc>
                        <a:spcAft>
                          <a:spcPts val="800"/>
                        </a:spcAft>
                      </a:pPr>
                      <a:r>
                        <a:rPr lang="it-IT" sz="700" dirty="0">
                          <a:effectLst/>
                        </a:rPr>
                        <a:t>Percorso naturalistico - Greenway</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 potenziata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velocità/ottimizzazione della visibilità/impianto semaforico a chiamata/rotatoria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velocità/ottimizzazione della visibilità/impianto semaforico a chiamata/rotatoria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Intersezione a livelli sfalsati</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1497718"/>
                  </a:ext>
                </a:extLst>
              </a:tr>
              <a:tr h="712164">
                <a:tc vMerge="1">
                  <a:txBody>
                    <a:bodyPr/>
                    <a:lstStyle/>
                    <a:p>
                      <a:endParaRPr lang="it-IT"/>
                    </a:p>
                  </a:txBody>
                  <a:tcPr/>
                </a:tc>
                <a:tc>
                  <a:txBody>
                    <a:bodyPr/>
                    <a:lstStyle/>
                    <a:p>
                      <a:pPr algn="ctr">
                        <a:lnSpc>
                          <a:spcPct val="107000"/>
                        </a:lnSpc>
                        <a:spcAft>
                          <a:spcPts val="800"/>
                        </a:spcAft>
                      </a:pPr>
                      <a:r>
                        <a:rPr lang="it-IT" sz="700">
                          <a:effectLst/>
                        </a:rPr>
                        <a:t>su strada locale a traffico nullo</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 potenziata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 potenziata/interventi di moderazione delle velocità/ottimizzazione della visibilità/impianto semaforico a chiamata/rotatoria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velocità/ottimizzazione della visibilità/impianto semaforico a chiamata/rotatoria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Intersezione a livelli sfalsati</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30091111"/>
                  </a:ext>
                </a:extLst>
              </a:tr>
              <a:tr h="712164">
                <a:tc vMerge="1">
                  <a:txBody>
                    <a:bodyPr/>
                    <a:lstStyle/>
                    <a:p>
                      <a:endParaRPr lang="it-IT"/>
                    </a:p>
                  </a:txBody>
                  <a:tcPr/>
                </a:tc>
                <a:tc>
                  <a:txBody>
                    <a:bodyPr/>
                    <a:lstStyle/>
                    <a:p>
                      <a:pPr algn="ctr">
                        <a:lnSpc>
                          <a:spcPct val="107000"/>
                        </a:lnSpc>
                        <a:spcAft>
                          <a:spcPts val="800"/>
                        </a:spcAft>
                      </a:pPr>
                      <a:r>
                        <a:rPr lang="it-IT" sz="700">
                          <a:effectLst/>
                        </a:rPr>
                        <a:t>su strada locale a basso traffico</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 potenziata/interventi di moderazione delle velocità/ottimizzazione della visibilità/impianto semaforico a chiamata/rotatoria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velocità/ottimizzazione della visibilità/impianto semaforico a chiamata/rotatoria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Intersezione a livelli sfalsati</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43252784"/>
                  </a:ext>
                </a:extLst>
              </a:tr>
              <a:tr h="831734">
                <a:tc vMerge="1">
                  <a:txBody>
                    <a:bodyPr/>
                    <a:lstStyle/>
                    <a:p>
                      <a:endParaRPr lang="it-IT"/>
                    </a:p>
                  </a:txBody>
                  <a:tcPr/>
                </a:tc>
                <a:tc>
                  <a:txBody>
                    <a:bodyPr/>
                    <a:lstStyle/>
                    <a:p>
                      <a:pPr algn="ctr">
                        <a:lnSpc>
                          <a:spcPct val="107000"/>
                        </a:lnSpc>
                        <a:spcAft>
                          <a:spcPts val="800"/>
                        </a:spcAft>
                      </a:pPr>
                      <a:r>
                        <a:rPr lang="it-IT" sz="700">
                          <a:effectLst/>
                        </a:rPr>
                        <a:t>su strada locale ad alto traffico</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velocità/ottimizzazione della visibilità/impianto semaforico a chiamata/eventuali espropri/rotatoria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Segnaletica potenziata/interventi di moderazione delle velocità/ottimizzazione della visibilità/impianto semaforico a chiamata/eventuali espropri/rotatoria</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Intersezione a livelli sfalsati</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95113922"/>
                  </a:ext>
                </a:extLst>
              </a:tr>
              <a:tr h="831734">
                <a:tc vMerge="1">
                  <a:txBody>
                    <a:bodyPr/>
                    <a:lstStyle/>
                    <a:p>
                      <a:endParaRPr lang="it-IT"/>
                    </a:p>
                  </a:txBody>
                  <a:tcPr/>
                </a:tc>
                <a:tc>
                  <a:txBody>
                    <a:bodyPr/>
                    <a:lstStyle/>
                    <a:p>
                      <a:pPr algn="ctr">
                        <a:lnSpc>
                          <a:spcPct val="107000"/>
                        </a:lnSpc>
                        <a:spcAft>
                          <a:spcPts val="800"/>
                        </a:spcAft>
                      </a:pPr>
                      <a:r>
                        <a:rPr lang="it-IT" sz="700">
                          <a:effectLst/>
                        </a:rPr>
                        <a:t>su strada provinciale/statale a singola carreggiata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Segnaletica potenziata/interventi di moderazione delle velocità/ottimizzazione della visibilità/impianto semaforico a chiamata/eventuali espropri/rotatoria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Intersezione a livelli sfalsati</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dirty="0">
                          <a:effectLst/>
                        </a:rPr>
                        <a:t> </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29676801"/>
                  </a:ext>
                </a:extLst>
              </a:tr>
              <a:tr h="378726">
                <a:tc vMerge="1">
                  <a:txBody>
                    <a:bodyPr/>
                    <a:lstStyle/>
                    <a:p>
                      <a:endParaRPr lang="it-IT"/>
                    </a:p>
                  </a:txBody>
                  <a:tcPr/>
                </a:tc>
                <a:tc>
                  <a:txBody>
                    <a:bodyPr/>
                    <a:lstStyle/>
                    <a:p>
                      <a:pPr algn="ctr">
                        <a:lnSpc>
                          <a:spcPct val="107000"/>
                        </a:lnSpc>
                        <a:spcAft>
                          <a:spcPts val="800"/>
                        </a:spcAft>
                      </a:pPr>
                      <a:r>
                        <a:rPr lang="it-IT" sz="700">
                          <a:effectLst/>
                        </a:rPr>
                        <a:t>su strada provinciale/statale a doppia carreggiata</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 </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dirty="0">
                          <a:effectLst/>
                        </a:rPr>
                        <a:t> </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gn="ctr">
                        <a:lnSpc>
                          <a:spcPct val="107000"/>
                        </a:lnSpc>
                        <a:spcAft>
                          <a:spcPts val="800"/>
                        </a:spcAft>
                      </a:pPr>
                      <a:r>
                        <a:rPr lang="it-IT" sz="700">
                          <a:effectLst/>
                        </a:rPr>
                        <a:t>Intersezione a livelli sfalsati</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29090" marR="29090" marT="0" marB="0" anchor="ctr"/>
                </a:tc>
                <a:tc>
                  <a:txBody>
                    <a:bodyPr/>
                    <a:lstStyle/>
                    <a:p>
                      <a:pPr>
                        <a:lnSpc>
                          <a:spcPct val="107000"/>
                        </a:lnSpc>
                        <a:spcAft>
                          <a:spcPts val="800"/>
                        </a:spcAft>
                      </a:pPr>
                      <a:r>
                        <a:rPr lang="it-IT" sz="900" dirty="0">
                          <a:effectLst/>
                        </a:rPr>
                        <a:t> </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50373201"/>
                  </a:ext>
                </a:extLst>
              </a:tr>
            </a:tbl>
          </a:graphicData>
        </a:graphic>
      </p:graphicFrame>
    </p:spTree>
    <p:extLst>
      <p:ext uri="{BB962C8B-B14F-4D97-AF65-F5344CB8AC3E}">
        <p14:creationId xmlns:p14="http://schemas.microsoft.com/office/powerpoint/2010/main" val="1306806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59532" y="1510822"/>
            <a:ext cx="8424936" cy="369332"/>
          </a:xfrm>
          <a:prstGeom prst="rect">
            <a:avLst/>
          </a:prstGeom>
        </p:spPr>
        <p:txBody>
          <a:bodyPr wrap="square">
            <a:spAutoFit/>
          </a:bodyPr>
          <a:lstStyle/>
          <a:p>
            <a:pPr algn="ctr"/>
            <a:r>
              <a:rPr lang="it-IT" dirty="0"/>
              <a:t>MATRICE DELLE SOLUZIONI PUNTUALI (INTERSEZIONI URBANE) </a:t>
            </a:r>
          </a:p>
        </p:txBody>
      </p:sp>
      <p:sp>
        <p:nvSpPr>
          <p:cNvPr id="6" name="CasellaDiTesto 5">
            <a:extLst>
              <a:ext uri="{FF2B5EF4-FFF2-40B4-BE49-F238E27FC236}">
                <a16:creationId xmlns:a16="http://schemas.microsoft.com/office/drawing/2014/main" id="{8F7D1D8B-7699-47A5-AF5A-4F1A968FC099}"/>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graphicFrame>
        <p:nvGraphicFramePr>
          <p:cNvPr id="4" name="Tabella 3">
            <a:extLst>
              <a:ext uri="{FF2B5EF4-FFF2-40B4-BE49-F238E27FC236}">
                <a16:creationId xmlns:a16="http://schemas.microsoft.com/office/drawing/2014/main" id="{7792FA75-5098-44CB-ABAF-D8F5D49DFECA}"/>
              </a:ext>
            </a:extLst>
          </p:cNvPr>
          <p:cNvGraphicFramePr>
            <a:graphicFrameLocks noGrp="1"/>
          </p:cNvGraphicFramePr>
          <p:nvPr>
            <p:extLst>
              <p:ext uri="{D42A27DB-BD31-4B8C-83A1-F6EECF244321}">
                <p14:modId xmlns:p14="http://schemas.microsoft.com/office/powerpoint/2010/main" val="3157013743"/>
              </p:ext>
            </p:extLst>
          </p:nvPr>
        </p:nvGraphicFramePr>
        <p:xfrm>
          <a:off x="493804" y="1937056"/>
          <a:ext cx="8316925" cy="4390483"/>
        </p:xfrm>
        <a:graphic>
          <a:graphicData uri="http://schemas.openxmlformats.org/drawingml/2006/table">
            <a:tbl>
              <a:tblPr firstRow="1" firstCol="1" bandRow="1">
                <a:tableStyleId>{5C22544A-7EE6-4342-B048-85BDC9FD1C3A}</a:tableStyleId>
              </a:tblPr>
              <a:tblGrid>
                <a:gridCol w="693820">
                  <a:extLst>
                    <a:ext uri="{9D8B030D-6E8A-4147-A177-3AD203B41FA5}">
                      <a16:colId xmlns:a16="http://schemas.microsoft.com/office/drawing/2014/main" val="2607886999"/>
                    </a:ext>
                  </a:extLst>
                </a:gridCol>
                <a:gridCol w="1565399">
                  <a:extLst>
                    <a:ext uri="{9D8B030D-6E8A-4147-A177-3AD203B41FA5}">
                      <a16:colId xmlns:a16="http://schemas.microsoft.com/office/drawing/2014/main" val="3066164228"/>
                    </a:ext>
                  </a:extLst>
                </a:gridCol>
                <a:gridCol w="1408572">
                  <a:extLst>
                    <a:ext uri="{9D8B030D-6E8A-4147-A177-3AD203B41FA5}">
                      <a16:colId xmlns:a16="http://schemas.microsoft.com/office/drawing/2014/main" val="1369702386"/>
                    </a:ext>
                  </a:extLst>
                </a:gridCol>
                <a:gridCol w="1408572">
                  <a:extLst>
                    <a:ext uri="{9D8B030D-6E8A-4147-A177-3AD203B41FA5}">
                      <a16:colId xmlns:a16="http://schemas.microsoft.com/office/drawing/2014/main" val="3367045655"/>
                    </a:ext>
                  </a:extLst>
                </a:gridCol>
                <a:gridCol w="1620281">
                  <a:extLst>
                    <a:ext uri="{9D8B030D-6E8A-4147-A177-3AD203B41FA5}">
                      <a16:colId xmlns:a16="http://schemas.microsoft.com/office/drawing/2014/main" val="2959543284"/>
                    </a:ext>
                  </a:extLst>
                </a:gridCol>
                <a:gridCol w="1620281">
                  <a:extLst>
                    <a:ext uri="{9D8B030D-6E8A-4147-A177-3AD203B41FA5}">
                      <a16:colId xmlns:a16="http://schemas.microsoft.com/office/drawing/2014/main" val="4268430984"/>
                    </a:ext>
                  </a:extLst>
                </a:gridCol>
              </a:tblGrid>
              <a:tr h="179039">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gridSpan="4">
                  <a:txBody>
                    <a:bodyPr/>
                    <a:lstStyle/>
                    <a:p>
                      <a:pPr algn="ctr">
                        <a:lnSpc>
                          <a:spcPct val="107000"/>
                        </a:lnSpc>
                        <a:spcAft>
                          <a:spcPts val="800"/>
                        </a:spcAft>
                      </a:pPr>
                      <a:r>
                        <a:rPr lang="it-IT" sz="1400" dirty="0">
                          <a:effectLst/>
                        </a:rPr>
                        <a:t>Tipologia della strada intersecata</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479924360"/>
                  </a:ext>
                </a:extLst>
              </a:tr>
              <a:tr h="216029">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strada a basso traffico</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strada a medio traffico</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strada ad alto traffico</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strada a doppia carreggiata</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extLst>
                  <a:ext uri="{0D108BD9-81ED-4DB2-BD59-A6C34878D82A}">
                    <a16:rowId xmlns:a16="http://schemas.microsoft.com/office/drawing/2014/main" val="4272211113"/>
                  </a:ext>
                </a:extLst>
              </a:tr>
              <a:tr h="989067">
                <a:tc rowSpan="4">
                  <a:txBody>
                    <a:bodyPr/>
                    <a:lstStyle/>
                    <a:p>
                      <a:pPr marL="71755" marR="71755" algn="ctr">
                        <a:lnSpc>
                          <a:spcPct val="107000"/>
                        </a:lnSpc>
                        <a:spcAft>
                          <a:spcPts val="800"/>
                        </a:spcAft>
                      </a:pPr>
                      <a:r>
                        <a:rPr lang="it-IT" sz="1400" dirty="0">
                          <a:effectLst/>
                        </a:rPr>
                        <a:t>Tipologia del percorso ciclabile</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vert="vert270"/>
                </a:tc>
                <a:tc>
                  <a:txBody>
                    <a:bodyPr/>
                    <a:lstStyle/>
                    <a:p>
                      <a:pPr algn="ctr">
                        <a:lnSpc>
                          <a:spcPct val="107000"/>
                        </a:lnSpc>
                        <a:spcAft>
                          <a:spcPts val="800"/>
                        </a:spcAft>
                      </a:pPr>
                      <a:r>
                        <a:rPr lang="it-IT" sz="900" dirty="0">
                          <a:effectLst/>
                        </a:rPr>
                        <a:t>su strada a basso traffico</a:t>
                      </a:r>
                      <a:endParaRPr lang="it-IT"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 interventi di moderazione delle velocità</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potenziata/interventi di moderazione delle velocità/impianto semaforico a chiamata/rotatoria</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potenziata/interventi di moderazione delle velocità/impianto semaforico a chiamata/attraversamento in due tempi</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extLst>
                  <a:ext uri="{0D108BD9-81ED-4DB2-BD59-A6C34878D82A}">
                    <a16:rowId xmlns:a16="http://schemas.microsoft.com/office/drawing/2014/main" val="2733059029"/>
                  </a:ext>
                </a:extLst>
              </a:tr>
              <a:tr h="989067">
                <a:tc vMerge="1">
                  <a:txBody>
                    <a:bodyPr/>
                    <a:lstStyle/>
                    <a:p>
                      <a:endParaRPr lang="it-IT"/>
                    </a:p>
                  </a:txBody>
                  <a:tcPr/>
                </a:tc>
                <a:tc>
                  <a:txBody>
                    <a:bodyPr/>
                    <a:lstStyle/>
                    <a:p>
                      <a:pPr algn="ctr">
                        <a:lnSpc>
                          <a:spcPct val="107000"/>
                        </a:lnSpc>
                        <a:spcAft>
                          <a:spcPts val="800"/>
                        </a:spcAft>
                      </a:pPr>
                      <a:r>
                        <a:rPr lang="it-IT" sz="900">
                          <a:effectLst/>
                        </a:rPr>
                        <a:t>su strada a medio traffico</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 interventi di moderazione delle velocità</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potenziata/interventi di moderazione delle velocità/impianto semaforico a chiamata/rotatoria</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potenziata/interventi di moderazione delle velocità/impianto semaforico a chiamata/attraversamento in due tempi</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extLst>
                  <a:ext uri="{0D108BD9-81ED-4DB2-BD59-A6C34878D82A}">
                    <a16:rowId xmlns:a16="http://schemas.microsoft.com/office/drawing/2014/main" val="2052631937"/>
                  </a:ext>
                </a:extLst>
              </a:tr>
              <a:tr h="989067">
                <a:tc vMerge="1">
                  <a:txBody>
                    <a:bodyPr/>
                    <a:lstStyle/>
                    <a:p>
                      <a:endParaRPr lang="it-IT"/>
                    </a:p>
                  </a:txBody>
                  <a:tcPr/>
                </a:tc>
                <a:tc>
                  <a:txBody>
                    <a:bodyPr/>
                    <a:lstStyle/>
                    <a:p>
                      <a:pPr algn="ctr">
                        <a:lnSpc>
                          <a:spcPct val="107000"/>
                        </a:lnSpc>
                        <a:spcAft>
                          <a:spcPts val="800"/>
                        </a:spcAft>
                      </a:pPr>
                      <a:r>
                        <a:rPr lang="it-IT" sz="900">
                          <a:effectLst/>
                        </a:rPr>
                        <a:t>su strada ad alto traffico</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potenziata/interventi di moderazione delle velocità/impianto semaforico a chiamata/rotatoria</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Segnaletica potenziata/interventi di moderazione delle velocità/impianto semaforico a chiamata/attraversamento in due tempi</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extLst>
                  <a:ext uri="{0D108BD9-81ED-4DB2-BD59-A6C34878D82A}">
                    <a16:rowId xmlns:a16="http://schemas.microsoft.com/office/drawing/2014/main" val="2047487488"/>
                  </a:ext>
                </a:extLst>
              </a:tr>
              <a:tr h="989067">
                <a:tc vMerge="1">
                  <a:txBody>
                    <a:bodyPr/>
                    <a:lstStyle/>
                    <a:p>
                      <a:endParaRPr lang="it-IT"/>
                    </a:p>
                  </a:txBody>
                  <a:tcPr/>
                </a:tc>
                <a:tc>
                  <a:txBody>
                    <a:bodyPr/>
                    <a:lstStyle/>
                    <a:p>
                      <a:pPr algn="ctr">
                        <a:lnSpc>
                          <a:spcPct val="107000"/>
                        </a:lnSpc>
                        <a:spcAft>
                          <a:spcPts val="800"/>
                        </a:spcAft>
                      </a:pPr>
                      <a:r>
                        <a:rPr lang="it-IT" sz="900">
                          <a:effectLst/>
                        </a:rPr>
                        <a:t>su strada a doppia carreggiata</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a:effectLst/>
                        </a:rPr>
                        <a:t> </a:t>
                      </a:r>
                      <a:endParaRPr lang="it-IT"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tc>
                  <a:txBody>
                    <a:bodyPr/>
                    <a:lstStyle/>
                    <a:p>
                      <a:pPr algn="ctr">
                        <a:lnSpc>
                          <a:spcPct val="107000"/>
                        </a:lnSpc>
                        <a:spcAft>
                          <a:spcPts val="800"/>
                        </a:spcAft>
                      </a:pPr>
                      <a:r>
                        <a:rPr lang="it-IT" sz="900" dirty="0">
                          <a:effectLst/>
                        </a:rPr>
                        <a:t>Segnaletica potenziata/interventi di moderazione delle velocità/impianto semaforico a chiamata/attraversamento in due tempi</a:t>
                      </a:r>
                      <a:endParaRPr lang="it-IT"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067" marR="58067" marT="0" marB="0" anchor="ctr"/>
                </a:tc>
                <a:extLst>
                  <a:ext uri="{0D108BD9-81ED-4DB2-BD59-A6C34878D82A}">
                    <a16:rowId xmlns:a16="http://schemas.microsoft.com/office/drawing/2014/main" val="3870089738"/>
                  </a:ext>
                </a:extLst>
              </a:tr>
            </a:tbl>
          </a:graphicData>
        </a:graphic>
      </p:graphicFrame>
    </p:spTree>
    <p:extLst>
      <p:ext uri="{BB962C8B-B14F-4D97-AF65-F5344CB8AC3E}">
        <p14:creationId xmlns:p14="http://schemas.microsoft.com/office/powerpoint/2010/main" val="2557061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92BB020-546C-4FDA-8A1A-6F09851361E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9" name="CasellaDiTesto 8">
            <a:extLst>
              <a:ext uri="{FF2B5EF4-FFF2-40B4-BE49-F238E27FC236}">
                <a16:creationId xmlns:a16="http://schemas.microsoft.com/office/drawing/2014/main" id="{478E9773-2E78-4FD6-A725-BF96996726CE}"/>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2" name="Rettangolo 11">
            <a:extLst>
              <a:ext uri="{FF2B5EF4-FFF2-40B4-BE49-F238E27FC236}">
                <a16:creationId xmlns:a16="http://schemas.microsoft.com/office/drawing/2014/main" id="{7D20A0E9-37DC-4BC7-A048-D17DBDE89C1B}"/>
              </a:ext>
            </a:extLst>
          </p:cNvPr>
          <p:cNvSpPr/>
          <p:nvPr/>
        </p:nvSpPr>
        <p:spPr>
          <a:xfrm>
            <a:off x="395536" y="1556792"/>
            <a:ext cx="8424936" cy="369332"/>
          </a:xfrm>
          <a:prstGeom prst="rect">
            <a:avLst/>
          </a:prstGeom>
        </p:spPr>
        <p:txBody>
          <a:bodyPr wrap="square">
            <a:spAutoFit/>
          </a:bodyPr>
          <a:lstStyle/>
          <a:p>
            <a:pPr algn="ctr"/>
            <a:r>
              <a:rPr lang="it-IT" dirty="0"/>
              <a:t>SEGNALETICA VERTICALE</a:t>
            </a:r>
          </a:p>
        </p:txBody>
      </p:sp>
      <p:sp>
        <p:nvSpPr>
          <p:cNvPr id="2" name="Rettangolo 1">
            <a:extLst>
              <a:ext uri="{FF2B5EF4-FFF2-40B4-BE49-F238E27FC236}">
                <a16:creationId xmlns:a16="http://schemas.microsoft.com/office/drawing/2014/main" id="{E909D956-A3EC-4487-A1EC-244F16A6F8A6}"/>
              </a:ext>
            </a:extLst>
          </p:cNvPr>
          <p:cNvSpPr/>
          <p:nvPr/>
        </p:nvSpPr>
        <p:spPr>
          <a:xfrm>
            <a:off x="395536" y="2042839"/>
            <a:ext cx="8496944" cy="646331"/>
          </a:xfrm>
          <a:prstGeom prst="rect">
            <a:avLst/>
          </a:prstGeom>
        </p:spPr>
        <p:txBody>
          <a:bodyPr wrap="square">
            <a:spAutoFit/>
          </a:bodyPr>
          <a:lstStyle/>
          <a:p>
            <a:pPr algn="just">
              <a:spcAft>
                <a:spcPts val="600"/>
              </a:spcAft>
            </a:pPr>
            <a:r>
              <a:rPr lang="it-IT" dirty="0"/>
              <a:t>Per quanto riguarda la segnaletica verticale, allo stato attuale, relativamente alla mobilità ciclistica, il codice prevede segnali d’obbligo, di pericolo e di indicazione. </a:t>
            </a: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8F8B2A15-20B6-40BC-ACB4-79E99A41D8EA}"/>
              </a:ext>
            </a:extLst>
          </p:cNvPr>
          <p:cNvPicPr>
            <a:picLocks noChangeAspect="1"/>
          </p:cNvPicPr>
          <p:nvPr/>
        </p:nvPicPr>
        <p:blipFill rotWithShape="1">
          <a:blip r:embed="rId3"/>
          <a:srcRect l="29525" t="45101" r="6688" b="20600"/>
          <a:stretch/>
        </p:blipFill>
        <p:spPr>
          <a:xfrm>
            <a:off x="397092" y="2903346"/>
            <a:ext cx="3960441" cy="1197920"/>
          </a:xfrm>
          <a:prstGeom prst="rect">
            <a:avLst/>
          </a:prstGeom>
        </p:spPr>
      </p:pic>
      <p:pic>
        <p:nvPicPr>
          <p:cNvPr id="4" name="Immagine 3">
            <a:extLst>
              <a:ext uri="{FF2B5EF4-FFF2-40B4-BE49-F238E27FC236}">
                <a16:creationId xmlns:a16="http://schemas.microsoft.com/office/drawing/2014/main" id="{70EC491F-876A-479B-98D8-85CFB0A314A7}"/>
              </a:ext>
            </a:extLst>
          </p:cNvPr>
          <p:cNvPicPr>
            <a:picLocks noChangeAspect="1"/>
          </p:cNvPicPr>
          <p:nvPr/>
        </p:nvPicPr>
        <p:blipFill rotWithShape="1">
          <a:blip r:embed="rId4"/>
          <a:srcRect l="29525" t="31800" r="6688" b="31999"/>
          <a:stretch/>
        </p:blipFill>
        <p:spPr>
          <a:xfrm>
            <a:off x="4786469" y="2891149"/>
            <a:ext cx="3744416" cy="1195355"/>
          </a:xfrm>
          <a:prstGeom prst="rect">
            <a:avLst/>
          </a:prstGeom>
        </p:spPr>
      </p:pic>
      <p:pic>
        <p:nvPicPr>
          <p:cNvPr id="8" name="Immagine 7">
            <a:extLst>
              <a:ext uri="{FF2B5EF4-FFF2-40B4-BE49-F238E27FC236}">
                <a16:creationId xmlns:a16="http://schemas.microsoft.com/office/drawing/2014/main" id="{ECF3A1C4-070E-486A-8AE1-3F5AAEE8BC01}"/>
              </a:ext>
            </a:extLst>
          </p:cNvPr>
          <p:cNvPicPr/>
          <p:nvPr/>
        </p:nvPicPr>
        <p:blipFill rotWithShape="1">
          <a:blip r:embed="rId5">
            <a:extLst>
              <a:ext uri="{28A0092B-C50C-407E-A947-70E740481C1C}">
                <a14:useLocalDpi xmlns:a14="http://schemas.microsoft.com/office/drawing/2010/main" val="0"/>
              </a:ext>
            </a:extLst>
          </a:blip>
          <a:srcRect l="39751" t="16430" r="40881" b="59345"/>
          <a:stretch/>
        </p:blipFill>
        <p:spPr bwMode="auto">
          <a:xfrm>
            <a:off x="395536" y="4392855"/>
            <a:ext cx="1772920" cy="1772920"/>
          </a:xfrm>
          <a:prstGeom prst="rect">
            <a:avLst/>
          </a:prstGeom>
          <a:noFill/>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E438B901-A4C0-46E4-A3BE-2D0C193E80EC}"/>
              </a:ext>
            </a:extLst>
          </p:cNvPr>
          <p:cNvPicPr/>
          <p:nvPr/>
        </p:nvPicPr>
        <p:blipFill rotWithShape="1">
          <a:blip r:embed="rId6">
            <a:extLst>
              <a:ext uri="{28A0092B-C50C-407E-A947-70E740481C1C}">
                <a14:useLocalDpi xmlns:a14="http://schemas.microsoft.com/office/drawing/2010/main" val="0"/>
              </a:ext>
            </a:extLst>
          </a:blip>
          <a:srcRect l="37373" t="18980" r="36691" b="53105"/>
          <a:stretch/>
        </p:blipFill>
        <p:spPr bwMode="auto">
          <a:xfrm>
            <a:off x="2377311" y="4391721"/>
            <a:ext cx="1980221" cy="1701800"/>
          </a:xfrm>
          <a:prstGeom prst="rect">
            <a:avLst/>
          </a:prstGeom>
          <a:noFill/>
          <a:ln>
            <a:noFill/>
          </a:ln>
          <a:extLst>
            <a:ext uri="{53640926-AAD7-44D8-BBD7-CCE9431645EC}">
              <a14:shadowObscured xmlns:a14="http://schemas.microsoft.com/office/drawing/2010/main"/>
            </a:ext>
          </a:extLst>
        </p:spPr>
      </p:pic>
      <p:pic>
        <p:nvPicPr>
          <p:cNvPr id="11" name="Immagine 10">
            <a:extLst>
              <a:ext uri="{FF2B5EF4-FFF2-40B4-BE49-F238E27FC236}">
                <a16:creationId xmlns:a16="http://schemas.microsoft.com/office/drawing/2014/main" id="{A54393C0-EC26-4746-8184-2E915ACC9656}"/>
              </a:ext>
            </a:extLst>
          </p:cNvPr>
          <p:cNvPicPr/>
          <p:nvPr/>
        </p:nvPicPr>
        <p:blipFill rotWithShape="1">
          <a:blip r:embed="rId7">
            <a:extLst>
              <a:ext uri="{28A0092B-C50C-407E-A947-70E740481C1C}">
                <a14:useLocalDpi xmlns:a14="http://schemas.microsoft.com/office/drawing/2010/main" val="0"/>
              </a:ext>
            </a:extLst>
          </a:blip>
          <a:srcRect l="37372" t="15580" r="37258" b="56226"/>
          <a:stretch/>
        </p:blipFill>
        <p:spPr bwMode="auto">
          <a:xfrm>
            <a:off x="4585531" y="4383149"/>
            <a:ext cx="1980220" cy="1701800"/>
          </a:xfrm>
          <a:prstGeom prst="rect">
            <a:avLst/>
          </a:prstGeom>
          <a:noFill/>
          <a:ln>
            <a:noFill/>
          </a:ln>
          <a:extLst>
            <a:ext uri="{53640926-AAD7-44D8-BBD7-CCE9431645EC}">
              <a14:shadowObscured xmlns:a14="http://schemas.microsoft.com/office/drawing/2010/main"/>
            </a:ext>
          </a:extLst>
        </p:spPr>
      </p:pic>
      <p:pic>
        <p:nvPicPr>
          <p:cNvPr id="13" name="Immagine 12">
            <a:extLst>
              <a:ext uri="{FF2B5EF4-FFF2-40B4-BE49-F238E27FC236}">
                <a16:creationId xmlns:a16="http://schemas.microsoft.com/office/drawing/2014/main" id="{9E2C24C4-8A8E-41BC-86E5-917B34044F1E}"/>
              </a:ext>
            </a:extLst>
          </p:cNvPr>
          <p:cNvPicPr/>
          <p:nvPr/>
        </p:nvPicPr>
        <p:blipFill rotWithShape="1">
          <a:blip r:embed="rId8">
            <a:extLst>
              <a:ext uri="{28A0092B-C50C-407E-A947-70E740481C1C}">
                <a14:useLocalDpi xmlns:a14="http://schemas.microsoft.com/office/drawing/2010/main" val="0"/>
              </a:ext>
            </a:extLst>
          </a:blip>
          <a:srcRect l="37372" t="16147" r="38279" b="53682"/>
          <a:stretch/>
        </p:blipFill>
        <p:spPr bwMode="auto">
          <a:xfrm>
            <a:off x="6848718" y="4359903"/>
            <a:ext cx="1717675" cy="1701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1966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92BB020-546C-4FDA-8A1A-6F09851361E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9" name="CasellaDiTesto 8">
            <a:extLst>
              <a:ext uri="{FF2B5EF4-FFF2-40B4-BE49-F238E27FC236}">
                <a16:creationId xmlns:a16="http://schemas.microsoft.com/office/drawing/2014/main" id="{478E9773-2E78-4FD6-A725-BF96996726CE}"/>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2" name="Rettangolo 11">
            <a:extLst>
              <a:ext uri="{FF2B5EF4-FFF2-40B4-BE49-F238E27FC236}">
                <a16:creationId xmlns:a16="http://schemas.microsoft.com/office/drawing/2014/main" id="{7D20A0E9-37DC-4BC7-A048-D17DBDE89C1B}"/>
              </a:ext>
            </a:extLst>
          </p:cNvPr>
          <p:cNvSpPr/>
          <p:nvPr/>
        </p:nvSpPr>
        <p:spPr>
          <a:xfrm>
            <a:off x="395536" y="1556792"/>
            <a:ext cx="8424936" cy="369332"/>
          </a:xfrm>
          <a:prstGeom prst="rect">
            <a:avLst/>
          </a:prstGeom>
        </p:spPr>
        <p:txBody>
          <a:bodyPr wrap="square">
            <a:spAutoFit/>
          </a:bodyPr>
          <a:lstStyle/>
          <a:p>
            <a:pPr algn="ctr"/>
            <a:r>
              <a:rPr lang="it-IT" dirty="0"/>
              <a:t>SEGNALETICA VERTICALE</a:t>
            </a:r>
          </a:p>
        </p:txBody>
      </p:sp>
      <p:sp>
        <p:nvSpPr>
          <p:cNvPr id="2" name="Rettangolo 1">
            <a:extLst>
              <a:ext uri="{FF2B5EF4-FFF2-40B4-BE49-F238E27FC236}">
                <a16:creationId xmlns:a16="http://schemas.microsoft.com/office/drawing/2014/main" id="{E909D956-A3EC-4487-A1EC-244F16A6F8A6}"/>
              </a:ext>
            </a:extLst>
          </p:cNvPr>
          <p:cNvSpPr/>
          <p:nvPr/>
        </p:nvSpPr>
        <p:spPr>
          <a:xfrm>
            <a:off x="395536" y="2042839"/>
            <a:ext cx="8496944" cy="1000274"/>
          </a:xfrm>
          <a:prstGeom prst="rect">
            <a:avLst/>
          </a:prstGeom>
        </p:spPr>
        <p:txBody>
          <a:bodyPr wrap="square">
            <a:spAutoFit/>
          </a:bodyPr>
          <a:lstStyle/>
          <a:p>
            <a:pPr algn="just">
              <a:spcAft>
                <a:spcPts val="600"/>
              </a:spcAft>
            </a:pPr>
            <a:r>
              <a:rPr lang="it-IT" dirty="0"/>
              <a:t>Che segnale utilizzare per le strade Fbis, o per le strade a circolazione promiscua a basso traffico? </a:t>
            </a:r>
          </a:p>
          <a:p>
            <a:pPr algn="just">
              <a:spcAft>
                <a:spcPts val="600"/>
              </a:spcAft>
            </a:pPr>
            <a:r>
              <a:rPr lang="it-IT" dirty="0">
                <a:latin typeface="Calibri" panose="020F0502020204030204" pitchFamily="34" charset="0"/>
                <a:ea typeface="Times New Roman" panose="02020603050405020304" pitchFamily="18" charset="0"/>
                <a:cs typeface="Times New Roman" panose="02020603050405020304" pitchFamily="18" charset="0"/>
              </a:rPr>
              <a:t>Forse dovremmo prendere esempio da altri Paesi Europei…</a:t>
            </a:r>
          </a:p>
        </p:txBody>
      </p:sp>
      <p:pic>
        <p:nvPicPr>
          <p:cNvPr id="14" name="Immagine 13" descr="Risultati immagini per strada ciclabile belgio">
            <a:extLst>
              <a:ext uri="{FF2B5EF4-FFF2-40B4-BE49-F238E27FC236}">
                <a16:creationId xmlns:a16="http://schemas.microsoft.com/office/drawing/2014/main" id="{5251316F-92F0-47F6-AC41-BAE816EC5A4B}"/>
              </a:ext>
            </a:extLst>
          </p:cNvPr>
          <p:cNvPicPr/>
          <p:nvPr/>
        </p:nvPicPr>
        <p:blipFill rotWithShape="1">
          <a:blip r:embed="rId3" cstate="print">
            <a:extLst>
              <a:ext uri="{28A0092B-C50C-407E-A947-70E740481C1C}">
                <a14:useLocalDpi xmlns:a14="http://schemas.microsoft.com/office/drawing/2010/main" val="0"/>
              </a:ext>
            </a:extLst>
          </a:blip>
          <a:srcRect b="6137"/>
          <a:stretch/>
        </p:blipFill>
        <p:spPr bwMode="auto">
          <a:xfrm>
            <a:off x="2053709" y="3159828"/>
            <a:ext cx="5036581" cy="31428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050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92BB020-546C-4FDA-8A1A-6F09851361E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9" name="CasellaDiTesto 8">
            <a:extLst>
              <a:ext uri="{FF2B5EF4-FFF2-40B4-BE49-F238E27FC236}">
                <a16:creationId xmlns:a16="http://schemas.microsoft.com/office/drawing/2014/main" id="{478E9773-2E78-4FD6-A725-BF96996726CE}"/>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2" name="Rettangolo 11">
            <a:extLst>
              <a:ext uri="{FF2B5EF4-FFF2-40B4-BE49-F238E27FC236}">
                <a16:creationId xmlns:a16="http://schemas.microsoft.com/office/drawing/2014/main" id="{7D20A0E9-37DC-4BC7-A048-D17DBDE89C1B}"/>
              </a:ext>
            </a:extLst>
          </p:cNvPr>
          <p:cNvSpPr/>
          <p:nvPr/>
        </p:nvSpPr>
        <p:spPr>
          <a:xfrm>
            <a:off x="395536" y="1556792"/>
            <a:ext cx="8424936" cy="369332"/>
          </a:xfrm>
          <a:prstGeom prst="rect">
            <a:avLst/>
          </a:prstGeom>
        </p:spPr>
        <p:txBody>
          <a:bodyPr wrap="square">
            <a:spAutoFit/>
          </a:bodyPr>
          <a:lstStyle/>
          <a:p>
            <a:pPr algn="ctr"/>
            <a:r>
              <a:rPr lang="it-IT" dirty="0"/>
              <a:t>SEGNALETICA VERTICALE DI INDICAZIONE/DIREZIONE PER I CICLISTI</a:t>
            </a:r>
          </a:p>
        </p:txBody>
      </p:sp>
      <p:sp>
        <p:nvSpPr>
          <p:cNvPr id="14" name="Rettangolo 13">
            <a:extLst>
              <a:ext uri="{FF2B5EF4-FFF2-40B4-BE49-F238E27FC236}">
                <a16:creationId xmlns:a16="http://schemas.microsoft.com/office/drawing/2014/main" id="{B991A64C-F6A9-4E2D-A1EE-3D49261922D1}"/>
              </a:ext>
            </a:extLst>
          </p:cNvPr>
          <p:cNvSpPr/>
          <p:nvPr/>
        </p:nvSpPr>
        <p:spPr>
          <a:xfrm>
            <a:off x="395536" y="2042839"/>
            <a:ext cx="1872208" cy="4524315"/>
          </a:xfrm>
          <a:prstGeom prst="rect">
            <a:avLst/>
          </a:prstGeom>
        </p:spPr>
        <p:txBody>
          <a:bodyPr wrap="square">
            <a:spAutoFit/>
          </a:bodyPr>
          <a:lstStyle/>
          <a:p>
            <a:pPr algn="just">
              <a:spcAft>
                <a:spcPts val="600"/>
              </a:spcAft>
            </a:pPr>
            <a:r>
              <a:rPr lang="it-IT" dirty="0"/>
              <a:t>Anche in questo caso non sono date specifiche normative in merito ai segnali di indicazione e direzione per i ciclisti.  Alcune Regioni e Province hanno approvato segnali stradali che possano sopperire a tale mancanza, come l’Emilia Romagna. </a:t>
            </a: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Immagine 14" descr="Tab 1 ER">
            <a:extLst>
              <a:ext uri="{FF2B5EF4-FFF2-40B4-BE49-F238E27FC236}">
                <a16:creationId xmlns:a16="http://schemas.microsoft.com/office/drawing/2014/main" id="{3E527D7C-5237-4C1B-8D6F-E47637EB1E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158761"/>
            <a:ext cx="3240360" cy="4290492"/>
          </a:xfrm>
          <a:prstGeom prst="rect">
            <a:avLst/>
          </a:prstGeom>
          <a:noFill/>
          <a:ln>
            <a:noFill/>
          </a:ln>
        </p:spPr>
      </p:pic>
      <p:pic>
        <p:nvPicPr>
          <p:cNvPr id="16" name="Immagine 15" descr="Tab 2 ER">
            <a:extLst>
              <a:ext uri="{FF2B5EF4-FFF2-40B4-BE49-F238E27FC236}">
                <a16:creationId xmlns:a16="http://schemas.microsoft.com/office/drawing/2014/main" id="{F4A4B42D-502D-4D2B-95BE-3A54AA63FC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158761"/>
            <a:ext cx="3240360" cy="4260901"/>
          </a:xfrm>
          <a:prstGeom prst="rect">
            <a:avLst/>
          </a:prstGeom>
          <a:noFill/>
          <a:ln>
            <a:noFill/>
          </a:ln>
        </p:spPr>
      </p:pic>
    </p:spTree>
    <p:extLst>
      <p:ext uri="{BB962C8B-B14F-4D97-AF65-F5344CB8AC3E}">
        <p14:creationId xmlns:p14="http://schemas.microsoft.com/office/powerpoint/2010/main" val="2190310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792BB020-546C-4FDA-8A1A-6F09851361E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
        <p:nvSpPr>
          <p:cNvPr id="9" name="CasellaDiTesto 8">
            <a:extLst>
              <a:ext uri="{FF2B5EF4-FFF2-40B4-BE49-F238E27FC236}">
                <a16:creationId xmlns:a16="http://schemas.microsoft.com/office/drawing/2014/main" id="{478E9773-2E78-4FD6-A725-BF96996726CE}"/>
              </a:ext>
            </a:extLst>
          </p:cNvPr>
          <p:cNvSpPr txBox="1"/>
          <p:nvPr/>
        </p:nvSpPr>
        <p:spPr>
          <a:xfrm>
            <a:off x="35496" y="908720"/>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12" name="Rettangolo 11">
            <a:extLst>
              <a:ext uri="{FF2B5EF4-FFF2-40B4-BE49-F238E27FC236}">
                <a16:creationId xmlns:a16="http://schemas.microsoft.com/office/drawing/2014/main" id="{7D20A0E9-37DC-4BC7-A048-D17DBDE89C1B}"/>
              </a:ext>
            </a:extLst>
          </p:cNvPr>
          <p:cNvSpPr/>
          <p:nvPr/>
        </p:nvSpPr>
        <p:spPr>
          <a:xfrm>
            <a:off x="395536" y="1556792"/>
            <a:ext cx="8424936" cy="369332"/>
          </a:xfrm>
          <a:prstGeom prst="rect">
            <a:avLst/>
          </a:prstGeom>
        </p:spPr>
        <p:txBody>
          <a:bodyPr wrap="square">
            <a:spAutoFit/>
          </a:bodyPr>
          <a:lstStyle/>
          <a:p>
            <a:pPr algn="ctr"/>
            <a:r>
              <a:rPr lang="it-IT" dirty="0"/>
              <a:t>SEGNALETICA VERTICALE DI INDICAZIONE/DIREZIONE PER I CICLISTI</a:t>
            </a:r>
          </a:p>
        </p:txBody>
      </p:sp>
      <p:sp>
        <p:nvSpPr>
          <p:cNvPr id="14" name="Rettangolo 13">
            <a:extLst>
              <a:ext uri="{FF2B5EF4-FFF2-40B4-BE49-F238E27FC236}">
                <a16:creationId xmlns:a16="http://schemas.microsoft.com/office/drawing/2014/main" id="{B991A64C-F6A9-4E2D-A1EE-3D49261922D1}"/>
              </a:ext>
            </a:extLst>
          </p:cNvPr>
          <p:cNvSpPr/>
          <p:nvPr/>
        </p:nvSpPr>
        <p:spPr>
          <a:xfrm>
            <a:off x="395536" y="2042839"/>
            <a:ext cx="1872208" cy="4524315"/>
          </a:xfrm>
          <a:prstGeom prst="rect">
            <a:avLst/>
          </a:prstGeom>
        </p:spPr>
        <p:txBody>
          <a:bodyPr wrap="square">
            <a:spAutoFit/>
          </a:bodyPr>
          <a:lstStyle/>
          <a:p>
            <a:pPr algn="just">
              <a:spcAft>
                <a:spcPts val="600"/>
              </a:spcAft>
            </a:pPr>
            <a:r>
              <a:rPr lang="it-IT" dirty="0"/>
              <a:t>Anche in questo caso non sono date specifiche normative in merito ai segnali di indicazione e direzione per i ciclisti.  Alcune Regioni e Province hanno approvato segnali stradali che possano sopperire a tale mancanza, come l’Emilia Romagna. </a:t>
            </a: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Immagine 14" descr="Tab 1 ER">
            <a:extLst>
              <a:ext uri="{FF2B5EF4-FFF2-40B4-BE49-F238E27FC236}">
                <a16:creationId xmlns:a16="http://schemas.microsoft.com/office/drawing/2014/main" id="{3E527D7C-5237-4C1B-8D6F-E47637EB1E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158761"/>
            <a:ext cx="3240360" cy="4290492"/>
          </a:xfrm>
          <a:prstGeom prst="rect">
            <a:avLst/>
          </a:prstGeom>
          <a:noFill/>
          <a:ln>
            <a:noFill/>
          </a:ln>
        </p:spPr>
      </p:pic>
      <p:pic>
        <p:nvPicPr>
          <p:cNvPr id="16" name="Immagine 15" descr="Tab 2 ER">
            <a:extLst>
              <a:ext uri="{FF2B5EF4-FFF2-40B4-BE49-F238E27FC236}">
                <a16:creationId xmlns:a16="http://schemas.microsoft.com/office/drawing/2014/main" id="{F4A4B42D-502D-4D2B-95BE-3A54AA63FC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158761"/>
            <a:ext cx="3240360" cy="4260901"/>
          </a:xfrm>
          <a:prstGeom prst="rect">
            <a:avLst/>
          </a:prstGeom>
          <a:noFill/>
          <a:ln>
            <a:noFill/>
          </a:ln>
        </p:spPr>
      </p:pic>
    </p:spTree>
    <p:extLst>
      <p:ext uri="{BB962C8B-B14F-4D97-AF65-F5344CB8AC3E}">
        <p14:creationId xmlns:p14="http://schemas.microsoft.com/office/powerpoint/2010/main" val="63728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DATI di INPUT</a:t>
            </a:r>
            <a:endParaRPr lang="it-IT" dirty="0"/>
          </a:p>
        </p:txBody>
      </p:sp>
      <p:sp>
        <p:nvSpPr>
          <p:cNvPr id="3" name="Rettangolo 2"/>
          <p:cNvSpPr/>
          <p:nvPr/>
        </p:nvSpPr>
        <p:spPr>
          <a:xfrm>
            <a:off x="395536" y="1718864"/>
            <a:ext cx="8424936" cy="1477328"/>
          </a:xfrm>
          <a:prstGeom prst="rect">
            <a:avLst/>
          </a:prstGeom>
        </p:spPr>
        <p:txBody>
          <a:bodyPr wrap="square">
            <a:spAutoFit/>
          </a:bodyPr>
          <a:lstStyle/>
          <a:p>
            <a:pPr algn="ctr"/>
            <a:r>
              <a:rPr lang="it-IT" dirty="0"/>
              <a:t>TIPOLOGIE DI CICLOVIE: CONSIDERAZIONI</a:t>
            </a:r>
          </a:p>
          <a:p>
            <a:pPr algn="ctr"/>
            <a:endParaRPr lang="it-IT" dirty="0"/>
          </a:p>
          <a:p>
            <a:pPr algn="just"/>
            <a:r>
              <a:rPr lang="it-IT" dirty="0"/>
              <a:t>Le </a:t>
            </a:r>
            <a:r>
              <a:rPr lang="it-IT" b="1" dirty="0">
                <a:solidFill>
                  <a:srgbClr val="FF0000"/>
                </a:solidFill>
              </a:rPr>
              <a:t>strade senza traffico</a:t>
            </a:r>
            <a:r>
              <a:rPr lang="it-IT" dirty="0"/>
              <a:t>, non contemplate dall’Allegato A del D.M. n. 375/2017, dovrebbero di fatto potersi assimilare a percorsi ciclabili in sede propria, magari equipaggiati con diffuse tecnologie di controllo della velocità veicolare. </a:t>
            </a:r>
          </a:p>
        </p:txBody>
      </p:sp>
      <p:pic>
        <p:nvPicPr>
          <p:cNvPr id="6" name="Immagine 5">
            <a:extLst>
              <a:ext uri="{FF2B5EF4-FFF2-40B4-BE49-F238E27FC236}">
                <a16:creationId xmlns:a16="http://schemas.microsoft.com/office/drawing/2014/main" id="{1A937BBD-1336-438D-8B4F-C8415241717E}"/>
              </a:ext>
            </a:extLst>
          </p:cNvPr>
          <p:cNvPicPr/>
          <p:nvPr/>
        </p:nvPicPr>
        <p:blipFill rotWithShape="1">
          <a:blip r:embed="rId3"/>
          <a:srcRect l="22938" t="51169" r="25292" b="20680"/>
          <a:stretch/>
        </p:blipFill>
        <p:spPr bwMode="auto">
          <a:xfrm>
            <a:off x="5063886" y="3429000"/>
            <a:ext cx="3724335" cy="2409305"/>
          </a:xfrm>
          <a:prstGeom prst="rect">
            <a:avLst/>
          </a:prstGeom>
          <a:ln>
            <a:noFill/>
          </a:ln>
          <a:extLst>
            <a:ext uri="{53640926-AAD7-44D8-BBD7-CCE9431645EC}">
              <a14:shadowObscured xmlns:a14="http://schemas.microsoft.com/office/drawing/2010/main"/>
            </a:ext>
          </a:extLst>
        </p:spPr>
      </p:pic>
      <p:sp>
        <p:nvSpPr>
          <p:cNvPr id="7" name="Rettangolo 6">
            <a:extLst>
              <a:ext uri="{FF2B5EF4-FFF2-40B4-BE49-F238E27FC236}">
                <a16:creationId xmlns:a16="http://schemas.microsoft.com/office/drawing/2014/main" id="{30ABD8F7-0367-4B08-8B0C-CF6428F87CC6}"/>
              </a:ext>
            </a:extLst>
          </p:cNvPr>
          <p:cNvSpPr/>
          <p:nvPr/>
        </p:nvSpPr>
        <p:spPr>
          <a:xfrm>
            <a:off x="395536" y="3200857"/>
            <a:ext cx="4536504" cy="3416320"/>
          </a:xfrm>
          <a:prstGeom prst="rect">
            <a:avLst/>
          </a:prstGeom>
        </p:spPr>
        <p:txBody>
          <a:bodyPr wrap="square">
            <a:spAutoFit/>
          </a:bodyPr>
          <a:lstStyle/>
          <a:p>
            <a:pPr algn="just"/>
            <a:r>
              <a:rPr lang="it-IT" dirty="0"/>
              <a:t>La non chiarezza normativa in tal merito spinge a considerarle alla stessa stregua delle </a:t>
            </a:r>
            <a:r>
              <a:rPr lang="it-IT" b="1" dirty="0">
                <a:solidFill>
                  <a:srgbClr val="FF0000"/>
                </a:solidFill>
              </a:rPr>
              <a:t>strade a basso traffico</a:t>
            </a:r>
            <a:r>
              <a:rPr lang="it-IT" dirty="0"/>
              <a:t>, almeno fino a quando non saranno meglio definite tecnicamente e giuridicamente le strade di tipo F-bis, ovvero le “strade ciclabili”. Nei casi in cui tali infrastrutture siano individuate per la realizzazione di ciclovie dovranno quindi adoperarsi dispositivi di moderazione della velocità veicolare, sia infrastrutturali che gestionali.</a:t>
            </a:r>
          </a:p>
          <a:p>
            <a:pPr algn="ctr"/>
            <a:endParaRPr lang="it-IT" dirty="0"/>
          </a:p>
        </p:txBody>
      </p:sp>
      <p:sp>
        <p:nvSpPr>
          <p:cNvPr id="8" name="CasellaDiTesto 7">
            <a:extLst>
              <a:ext uri="{FF2B5EF4-FFF2-40B4-BE49-F238E27FC236}">
                <a16:creationId xmlns:a16="http://schemas.microsoft.com/office/drawing/2014/main" id="{BF207441-516E-4119-AA3B-7D21D842E876}"/>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1427574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150" y="3140968"/>
            <a:ext cx="9082796" cy="769441"/>
          </a:xfrm>
          <a:prstGeom prst="rect">
            <a:avLst/>
          </a:prstGeom>
        </p:spPr>
        <p:txBody>
          <a:bodyPr wrap="square">
            <a:spAutoFit/>
          </a:bodyPr>
          <a:lstStyle/>
          <a:p>
            <a:pPr algn="ctr"/>
            <a:r>
              <a:rPr lang="it-IT" sz="4400" b="1" dirty="0"/>
              <a:t>Grazie per l’attenzione!</a:t>
            </a:r>
          </a:p>
        </p:txBody>
      </p:sp>
      <p:sp>
        <p:nvSpPr>
          <p:cNvPr id="4" name="CasellaDiTesto 3">
            <a:extLst>
              <a:ext uri="{FF2B5EF4-FFF2-40B4-BE49-F238E27FC236}">
                <a16:creationId xmlns:a16="http://schemas.microsoft.com/office/drawing/2014/main" id="{8AC463C1-7D3F-40FC-82EB-89B0F2567E9A}"/>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13098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369332"/>
          </a:xfrm>
          <a:prstGeom prst="rect">
            <a:avLst/>
          </a:prstGeom>
          <a:noFill/>
        </p:spPr>
        <p:txBody>
          <a:bodyPr wrap="square" rtlCol="0">
            <a:spAutoFit/>
          </a:bodyPr>
          <a:lstStyle/>
          <a:p>
            <a:pPr algn="ctr"/>
            <a:r>
              <a:rPr lang="it-IT" b="1" dirty="0"/>
              <a:t>PROGETTAZIONE DELLE CICLOVIE REGIONALI - DATI di INPUT</a:t>
            </a:r>
            <a:endParaRPr lang="it-IT" dirty="0"/>
          </a:p>
        </p:txBody>
      </p:sp>
      <p:sp>
        <p:nvSpPr>
          <p:cNvPr id="3" name="Rettangolo 2"/>
          <p:cNvSpPr/>
          <p:nvPr/>
        </p:nvSpPr>
        <p:spPr>
          <a:xfrm>
            <a:off x="395536" y="1196752"/>
            <a:ext cx="8424936" cy="369332"/>
          </a:xfrm>
          <a:prstGeom prst="rect">
            <a:avLst/>
          </a:prstGeom>
        </p:spPr>
        <p:txBody>
          <a:bodyPr wrap="square">
            <a:spAutoFit/>
          </a:bodyPr>
          <a:lstStyle/>
          <a:p>
            <a:pPr algn="ctr"/>
            <a:r>
              <a:rPr lang="it-IT" dirty="0"/>
              <a:t>GERARCHIZZAZIONE DELLA RETE</a:t>
            </a:r>
          </a:p>
        </p:txBody>
      </p:sp>
      <p:pic>
        <p:nvPicPr>
          <p:cNvPr id="6" name="Picture 2">
            <a:extLst>
              <a:ext uri="{FF2B5EF4-FFF2-40B4-BE49-F238E27FC236}">
                <a16:creationId xmlns:a16="http://schemas.microsoft.com/office/drawing/2014/main" id="{9D6BE1D2-63F6-45F1-BC44-6D5949A4F7B5}"/>
              </a:ext>
            </a:extLst>
          </p:cNvPr>
          <p:cNvPicPr>
            <a:picLocks noChangeAspect="1" noChangeArrowheads="1"/>
          </p:cNvPicPr>
          <p:nvPr/>
        </p:nvPicPr>
        <p:blipFill>
          <a:blip r:embed="rId3" cstate="print"/>
          <a:srcRect/>
          <a:stretch>
            <a:fillRect/>
          </a:stretch>
        </p:blipFill>
        <p:spPr bwMode="auto">
          <a:xfrm>
            <a:off x="150040" y="1566084"/>
            <a:ext cx="8814448" cy="4987535"/>
          </a:xfrm>
          <a:prstGeom prst="rect">
            <a:avLst/>
          </a:prstGeom>
          <a:noFill/>
          <a:ln w="9525">
            <a:noFill/>
            <a:miter lim="800000"/>
            <a:headEnd/>
            <a:tailEnd/>
          </a:ln>
        </p:spPr>
      </p:pic>
      <p:sp>
        <p:nvSpPr>
          <p:cNvPr id="7" name="CasellaDiTesto 6">
            <a:extLst>
              <a:ext uri="{FF2B5EF4-FFF2-40B4-BE49-F238E27FC236}">
                <a16:creationId xmlns:a16="http://schemas.microsoft.com/office/drawing/2014/main" id="{89F0C3A6-2740-479A-88B9-A62491DC849C}"/>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164344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DATI di INPUT</a:t>
            </a:r>
            <a:endParaRPr lang="it-IT" dirty="0"/>
          </a:p>
        </p:txBody>
      </p:sp>
      <p:sp>
        <p:nvSpPr>
          <p:cNvPr id="3" name="Rettangolo 2"/>
          <p:cNvSpPr/>
          <p:nvPr/>
        </p:nvSpPr>
        <p:spPr>
          <a:xfrm>
            <a:off x="395536" y="1718864"/>
            <a:ext cx="8424936" cy="2585323"/>
          </a:xfrm>
          <a:prstGeom prst="rect">
            <a:avLst/>
          </a:prstGeom>
        </p:spPr>
        <p:txBody>
          <a:bodyPr wrap="square">
            <a:spAutoFit/>
          </a:bodyPr>
          <a:lstStyle/>
          <a:p>
            <a:pPr algn="ctr"/>
            <a:r>
              <a:rPr lang="it-IT" dirty="0"/>
              <a:t>DATI DI TRAFFICO – SEZIONE STRADALE – REGIMENTAZIONE DEI FLUSSI</a:t>
            </a:r>
          </a:p>
          <a:p>
            <a:pPr algn="ctr"/>
            <a:endParaRPr lang="it-IT" dirty="0"/>
          </a:p>
          <a:p>
            <a:pPr algn="just"/>
            <a:r>
              <a:rPr lang="it-IT" b="1" dirty="0"/>
              <a:t>Dati di traffico </a:t>
            </a:r>
            <a:r>
              <a:rPr lang="it-IT" dirty="0"/>
              <a:t>– rilievi puntuali ed eventualmente commisurati alla stagionalità</a:t>
            </a:r>
          </a:p>
          <a:p>
            <a:pPr algn="just"/>
            <a:endParaRPr lang="it-IT" dirty="0"/>
          </a:p>
          <a:p>
            <a:pPr algn="just"/>
            <a:r>
              <a:rPr lang="it-IT" b="1" dirty="0"/>
              <a:t>Sezione stradale </a:t>
            </a:r>
            <a:r>
              <a:rPr lang="it-IT" dirty="0"/>
              <a:t>– necessità di esproprio? </a:t>
            </a:r>
          </a:p>
          <a:p>
            <a:pPr algn="just"/>
            <a:endParaRPr lang="it-IT" dirty="0"/>
          </a:p>
          <a:p>
            <a:pPr algn="just"/>
            <a:r>
              <a:rPr lang="it-IT" b="1" dirty="0"/>
              <a:t>Regimentazione dei flussi </a:t>
            </a:r>
            <a:r>
              <a:rPr lang="it-IT" dirty="0"/>
              <a:t>(ambito prevalentemente urbano) – senso unico?</a:t>
            </a:r>
          </a:p>
          <a:p>
            <a:pPr algn="just"/>
            <a:endParaRPr lang="it-IT" dirty="0"/>
          </a:p>
          <a:p>
            <a:pPr algn="ctr"/>
            <a:endParaRPr lang="it-IT" dirty="0"/>
          </a:p>
        </p:txBody>
      </p:sp>
      <p:sp>
        <p:nvSpPr>
          <p:cNvPr id="6" name="CasellaDiTesto 5">
            <a:extLst>
              <a:ext uri="{FF2B5EF4-FFF2-40B4-BE49-F238E27FC236}">
                <a16:creationId xmlns:a16="http://schemas.microsoft.com/office/drawing/2014/main" id="{769F4736-95E4-4B24-9EA3-BAE3F8F14EEC}"/>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pic>
        <p:nvPicPr>
          <p:cNvPr id="5" name="Immagine 4">
            <a:extLst>
              <a:ext uri="{FF2B5EF4-FFF2-40B4-BE49-F238E27FC236}">
                <a16:creationId xmlns:a16="http://schemas.microsoft.com/office/drawing/2014/main" id="{B5F25F6E-2BAC-4915-9592-E0FC31208799}"/>
              </a:ext>
            </a:extLst>
          </p:cNvPr>
          <p:cNvPicPr>
            <a:picLocks noChangeAspect="1"/>
          </p:cNvPicPr>
          <p:nvPr/>
        </p:nvPicPr>
        <p:blipFill rotWithShape="1">
          <a:blip r:embed="rId3">
            <a:extLst>
              <a:ext uri="{28A0092B-C50C-407E-A947-70E740481C1C}">
                <a14:useLocalDpi xmlns:a14="http://schemas.microsoft.com/office/drawing/2010/main" val="0"/>
              </a:ext>
            </a:extLst>
          </a:blip>
          <a:srcRect l="57875"/>
          <a:stretch/>
        </p:blipFill>
        <p:spPr>
          <a:xfrm>
            <a:off x="302838" y="3933055"/>
            <a:ext cx="3501456" cy="2337761"/>
          </a:xfrm>
          <a:prstGeom prst="rect">
            <a:avLst/>
          </a:prstGeom>
        </p:spPr>
      </p:pic>
      <p:pic>
        <p:nvPicPr>
          <p:cNvPr id="8" name="Immagine 7">
            <a:extLst>
              <a:ext uri="{FF2B5EF4-FFF2-40B4-BE49-F238E27FC236}">
                <a16:creationId xmlns:a16="http://schemas.microsoft.com/office/drawing/2014/main" id="{15D5D888-A729-425A-9EC6-F4C5D6955A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70"/>
          <a:stretch/>
        </p:blipFill>
        <p:spPr>
          <a:xfrm>
            <a:off x="4211960" y="3933056"/>
            <a:ext cx="4347864" cy="1316234"/>
          </a:xfrm>
          <a:prstGeom prst="rect">
            <a:avLst/>
          </a:prstGeom>
        </p:spPr>
      </p:pic>
      <p:pic>
        <p:nvPicPr>
          <p:cNvPr id="10" name="Immagine 9">
            <a:extLst>
              <a:ext uri="{FF2B5EF4-FFF2-40B4-BE49-F238E27FC236}">
                <a16:creationId xmlns:a16="http://schemas.microsoft.com/office/drawing/2014/main" id="{6F888788-1BC4-4897-B57F-BB9E212EC8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024" y="5569211"/>
            <a:ext cx="2195736" cy="701606"/>
          </a:xfrm>
          <a:prstGeom prst="rect">
            <a:avLst/>
          </a:prstGeom>
        </p:spPr>
      </p:pic>
    </p:spTree>
    <p:extLst>
      <p:ext uri="{BB962C8B-B14F-4D97-AF65-F5344CB8AC3E}">
        <p14:creationId xmlns:p14="http://schemas.microsoft.com/office/powerpoint/2010/main" val="18612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718864"/>
            <a:ext cx="8424936" cy="3693319"/>
          </a:xfrm>
          <a:prstGeom prst="rect">
            <a:avLst/>
          </a:prstGeom>
        </p:spPr>
        <p:txBody>
          <a:bodyPr wrap="square">
            <a:spAutoFit/>
          </a:bodyPr>
          <a:lstStyle/>
          <a:p>
            <a:pPr algn="ctr"/>
            <a:r>
              <a:rPr lang="it-IT" dirty="0"/>
              <a:t>REQUISITI A CUI TENDERE</a:t>
            </a:r>
          </a:p>
          <a:p>
            <a:pPr algn="just"/>
            <a:endParaRPr lang="it-IT" dirty="0"/>
          </a:p>
          <a:p>
            <a:pPr algn="just"/>
            <a:r>
              <a:rPr lang="it-IT" dirty="0"/>
              <a:t>Allegato A del D.M. n. 375/2017 </a:t>
            </a:r>
            <a:r>
              <a:rPr lang="it-IT" b="1" dirty="0"/>
              <a:t>livello Ottimo </a:t>
            </a:r>
          </a:p>
          <a:p>
            <a:pPr algn="just"/>
            <a:r>
              <a:rPr lang="it-IT" dirty="0"/>
              <a:t>(es. larghezza minima ciclovie bidirezionali in sede propria 3,50 m; larghezza minima ciclovie monodirezionali in sede propria 2,50 m)</a:t>
            </a:r>
          </a:p>
          <a:p>
            <a:pPr algn="just"/>
            <a:r>
              <a:rPr lang="it-IT" dirty="0"/>
              <a:t> </a:t>
            </a:r>
          </a:p>
          <a:p>
            <a:pPr algn="ctr"/>
            <a:r>
              <a:rPr lang="it-IT" dirty="0"/>
              <a:t>REQUISITI INDEROGABILI</a:t>
            </a:r>
          </a:p>
          <a:p>
            <a:pPr algn="just"/>
            <a:endParaRPr lang="it-IT" dirty="0"/>
          </a:p>
          <a:p>
            <a:pPr algn="just"/>
            <a:r>
              <a:rPr lang="it-IT" dirty="0"/>
              <a:t>D.M. del 30 novembre 1999, n. 557 recante "Regolamento recante norme per la definizione delle caratteristiche tecniche delle piste ciclabili«</a:t>
            </a:r>
          </a:p>
          <a:p>
            <a:pPr algn="just"/>
            <a:r>
              <a:rPr lang="it-IT" dirty="0"/>
              <a:t>(es. larghezza minima ciclovie bidirezionali in sede propria 2,50 m; larghezza minima ciclovie monodirezionali in sede propria 1,50 m)</a:t>
            </a:r>
          </a:p>
          <a:p>
            <a:pPr algn="just"/>
            <a:endParaRPr lang="it-IT" dirty="0"/>
          </a:p>
        </p:txBody>
      </p:sp>
      <p:sp>
        <p:nvSpPr>
          <p:cNvPr id="6" name="CasellaDiTesto 5">
            <a:extLst>
              <a:ext uri="{FF2B5EF4-FFF2-40B4-BE49-F238E27FC236}">
                <a16:creationId xmlns:a16="http://schemas.microsoft.com/office/drawing/2014/main" id="{1E23BB68-CC4E-48CA-B9AA-739645713B1D}"/>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4074038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718864"/>
            <a:ext cx="8424936" cy="4801314"/>
          </a:xfrm>
          <a:prstGeom prst="rect">
            <a:avLst/>
          </a:prstGeom>
        </p:spPr>
        <p:txBody>
          <a:bodyPr wrap="square">
            <a:spAutoFit/>
          </a:bodyPr>
          <a:lstStyle/>
          <a:p>
            <a:pPr algn="ctr"/>
            <a:r>
              <a:rPr lang="it-IT" dirty="0"/>
              <a:t>PISTE CICLABILI</a:t>
            </a:r>
          </a:p>
          <a:p>
            <a:pPr algn="ctr"/>
            <a:endParaRPr lang="it-IT" dirty="0"/>
          </a:p>
          <a:p>
            <a:pPr algn="just"/>
            <a:r>
              <a:rPr lang="it-IT" dirty="0"/>
              <a:t>In generale, volendo identificare una procedura, valida ma non esaustiva, per l’individuazione dei PISTE CICLABILI monodirezionali e bidirezionali, le stesse potranno essere sicuramente realizzati nel caso in cui sia verificata almeno una delle seguenti condizioni:</a:t>
            </a:r>
          </a:p>
          <a:p>
            <a:pPr marL="285750" lvl="0" indent="-285750" algn="just">
              <a:buFont typeface="Arial" panose="020B0604020202020204" pitchFamily="34" charset="0"/>
              <a:buChar char="•"/>
            </a:pPr>
            <a:r>
              <a:rPr lang="it-IT" b="1" dirty="0"/>
              <a:t>flussi di traffico medio/alti;</a:t>
            </a:r>
          </a:p>
          <a:p>
            <a:pPr marL="285750" lvl="0" indent="-285750" algn="just">
              <a:buFont typeface="Arial" panose="020B0604020202020204" pitchFamily="34" charset="0"/>
              <a:buChar char="•"/>
            </a:pPr>
            <a:r>
              <a:rPr lang="it-IT" b="1" dirty="0"/>
              <a:t>strade a senso unico di marcia.</a:t>
            </a:r>
          </a:p>
          <a:p>
            <a:pPr algn="just"/>
            <a:endParaRPr lang="it-IT" dirty="0"/>
          </a:p>
          <a:p>
            <a:pPr algn="just"/>
            <a:r>
              <a:rPr lang="it-IT" dirty="0"/>
              <a:t>Ove le dimensioni trasversali non consentano l'inserimento di una </a:t>
            </a:r>
            <a:r>
              <a:rPr lang="it-IT" b="1" dirty="0"/>
              <a:t>PISTA CICLABILE </a:t>
            </a:r>
            <a:r>
              <a:rPr lang="it-IT" dirty="0"/>
              <a:t>si dovrà procedere come segue:</a:t>
            </a:r>
          </a:p>
          <a:p>
            <a:pPr marL="285750" lvl="0" indent="-285750" algn="just">
              <a:buFont typeface="Arial" panose="020B0604020202020204" pitchFamily="34" charset="0"/>
              <a:buChar char="•"/>
            </a:pPr>
            <a:r>
              <a:rPr lang="it-IT" dirty="0"/>
              <a:t>espropriare una fascia laterale, in ambito extraurbano o, comunque, ove possibile;</a:t>
            </a:r>
          </a:p>
          <a:p>
            <a:pPr marL="285750" lvl="0" indent="-285750" algn="just">
              <a:buFont typeface="Arial" panose="020B0604020202020204" pitchFamily="34" charset="0"/>
              <a:buChar char="•"/>
            </a:pPr>
            <a:r>
              <a:rPr lang="it-IT" dirty="0"/>
              <a:t>eliminare gli stalli di parcheggio in linea, in ambito urbano.</a:t>
            </a:r>
          </a:p>
          <a:p>
            <a:pPr marL="285750" lvl="0" indent="-285750" algn="just">
              <a:buFont typeface="Arial" panose="020B0604020202020204" pitchFamily="34" charset="0"/>
              <a:buChar char="•"/>
            </a:pPr>
            <a:endParaRPr lang="it-IT" dirty="0"/>
          </a:p>
          <a:p>
            <a:pPr algn="just"/>
            <a:r>
              <a:rPr lang="it-IT" dirty="0"/>
              <a:t>Nel caso non sia perseguibile una delle precedenti soluzioni si potrà eventualmente variare la localizzazione del percorso, individuando tracciati alternativi e trasmettendo alla Regione la proposta motivata della variazione.</a:t>
            </a:r>
          </a:p>
        </p:txBody>
      </p:sp>
      <p:sp>
        <p:nvSpPr>
          <p:cNvPr id="6" name="CasellaDiTesto 5">
            <a:extLst>
              <a:ext uri="{FF2B5EF4-FFF2-40B4-BE49-F238E27FC236}">
                <a16:creationId xmlns:a16="http://schemas.microsoft.com/office/drawing/2014/main" id="{A640AED2-967E-47F6-A509-DF0FF999FBBF}"/>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135491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937986"/>
            <a:ext cx="9001000" cy="646331"/>
          </a:xfrm>
          <a:prstGeom prst="rect">
            <a:avLst/>
          </a:prstGeom>
          <a:noFill/>
        </p:spPr>
        <p:txBody>
          <a:bodyPr wrap="square" rtlCol="0">
            <a:spAutoFit/>
          </a:bodyPr>
          <a:lstStyle/>
          <a:p>
            <a:pPr algn="ctr"/>
            <a:r>
              <a:rPr lang="it-IT" b="1" dirty="0"/>
              <a:t>PROGETTAZIONE DELLE CICLOVIE REGIONALI</a:t>
            </a:r>
          </a:p>
          <a:p>
            <a:pPr algn="ctr"/>
            <a:r>
              <a:rPr lang="it-IT" b="1" dirty="0"/>
              <a:t>SCELTA DELLE SOLUZIONI</a:t>
            </a:r>
            <a:endParaRPr lang="it-IT" dirty="0"/>
          </a:p>
        </p:txBody>
      </p:sp>
      <p:sp>
        <p:nvSpPr>
          <p:cNvPr id="3" name="Rettangolo 2"/>
          <p:cNvSpPr/>
          <p:nvPr/>
        </p:nvSpPr>
        <p:spPr>
          <a:xfrm>
            <a:off x="395536" y="1556792"/>
            <a:ext cx="8424936" cy="369332"/>
          </a:xfrm>
          <a:prstGeom prst="rect">
            <a:avLst/>
          </a:prstGeom>
        </p:spPr>
        <p:txBody>
          <a:bodyPr wrap="square">
            <a:spAutoFit/>
          </a:bodyPr>
          <a:lstStyle/>
          <a:p>
            <a:pPr algn="ctr"/>
            <a:r>
              <a:rPr lang="it-IT" dirty="0"/>
              <a:t>PISTE CICLABILI</a:t>
            </a:r>
          </a:p>
        </p:txBody>
      </p:sp>
      <p:pic>
        <p:nvPicPr>
          <p:cNvPr id="6" name="Picture 1">
            <a:extLst>
              <a:ext uri="{FF2B5EF4-FFF2-40B4-BE49-F238E27FC236}">
                <a16:creationId xmlns:a16="http://schemas.microsoft.com/office/drawing/2014/main" id="{FE45AC22-D5AF-4E51-9B21-597897EB6CC7}"/>
              </a:ext>
            </a:extLst>
          </p:cNvPr>
          <p:cNvPicPr>
            <a:picLocks noChangeAspect="1" noChangeArrowheads="1"/>
          </p:cNvPicPr>
          <p:nvPr/>
        </p:nvPicPr>
        <p:blipFill>
          <a:blip r:embed="rId3" cstate="print"/>
          <a:srcRect/>
          <a:stretch>
            <a:fillRect/>
          </a:stretch>
        </p:blipFill>
        <p:spPr bwMode="auto">
          <a:xfrm>
            <a:off x="4019893" y="1887374"/>
            <a:ext cx="4872587" cy="4427560"/>
          </a:xfrm>
          <a:prstGeom prst="rect">
            <a:avLst/>
          </a:prstGeom>
          <a:noFill/>
          <a:ln w="9525">
            <a:noFill/>
            <a:miter lim="800000"/>
            <a:headEnd/>
            <a:tailEnd/>
          </a:ln>
          <a:effectLst/>
        </p:spPr>
      </p:pic>
      <p:pic>
        <p:nvPicPr>
          <p:cNvPr id="7" name="Picture 1">
            <a:extLst>
              <a:ext uri="{FF2B5EF4-FFF2-40B4-BE49-F238E27FC236}">
                <a16:creationId xmlns:a16="http://schemas.microsoft.com/office/drawing/2014/main" id="{B59CD3E4-6147-480D-A864-58BDA0914AEB}"/>
              </a:ext>
            </a:extLst>
          </p:cNvPr>
          <p:cNvPicPr>
            <a:picLocks noChangeAspect="1" noChangeArrowheads="1"/>
          </p:cNvPicPr>
          <p:nvPr/>
        </p:nvPicPr>
        <p:blipFill>
          <a:blip r:embed="rId4" cstate="print"/>
          <a:srcRect/>
          <a:stretch>
            <a:fillRect/>
          </a:stretch>
        </p:blipFill>
        <p:spPr bwMode="auto">
          <a:xfrm>
            <a:off x="429948" y="2725454"/>
            <a:ext cx="3421972" cy="3583866"/>
          </a:xfrm>
          <a:prstGeom prst="rect">
            <a:avLst/>
          </a:prstGeom>
          <a:noFill/>
          <a:ln w="9525">
            <a:noFill/>
            <a:miter lim="800000"/>
            <a:headEnd/>
            <a:tailEnd/>
          </a:ln>
          <a:effectLst/>
        </p:spPr>
      </p:pic>
      <p:sp>
        <p:nvSpPr>
          <p:cNvPr id="8" name="CasellaDiTesto 7">
            <a:extLst>
              <a:ext uri="{FF2B5EF4-FFF2-40B4-BE49-F238E27FC236}">
                <a16:creationId xmlns:a16="http://schemas.microsoft.com/office/drawing/2014/main" id="{9DFD4FB9-6A48-4017-B2A6-A6CB2381A5E5}"/>
              </a:ext>
            </a:extLst>
          </p:cNvPr>
          <p:cNvSpPr txBox="1"/>
          <p:nvPr/>
        </p:nvSpPr>
        <p:spPr>
          <a:xfrm>
            <a:off x="35496" y="6536377"/>
            <a:ext cx="9001000" cy="276999"/>
          </a:xfrm>
          <a:prstGeom prst="rect">
            <a:avLst/>
          </a:prstGeom>
          <a:noFill/>
        </p:spPr>
        <p:txBody>
          <a:bodyPr wrap="square" rtlCol="0">
            <a:spAutoFit/>
          </a:bodyPr>
          <a:lstStyle/>
          <a:p>
            <a:r>
              <a:rPr lang="it-IT" sz="1200" dirty="0"/>
              <a:t>INDICAZIONI PROGETTUALI per la realizzazione del sistema delle ciclovie regionali		</a:t>
            </a:r>
            <a:r>
              <a:rPr lang="it-IT" sz="1200" b="1" i="1" dirty="0"/>
              <a:t>Ing. Nicola Berloco - </a:t>
            </a:r>
            <a:r>
              <a:rPr lang="it-IT" sz="1100" b="1" i="1" dirty="0"/>
              <a:t>Politecnico di Bari </a:t>
            </a:r>
            <a:endParaRPr lang="it-IT" sz="1200" dirty="0"/>
          </a:p>
        </p:txBody>
      </p:sp>
    </p:spTree>
    <p:extLst>
      <p:ext uri="{BB962C8B-B14F-4D97-AF65-F5344CB8AC3E}">
        <p14:creationId xmlns:p14="http://schemas.microsoft.com/office/powerpoint/2010/main" val="8699747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1947</TotalTime>
  <Words>3437</Words>
  <Application>Microsoft Office PowerPoint</Application>
  <PresentationFormat>Presentazione su schermo (4:3)</PresentationFormat>
  <Paragraphs>414</Paragraphs>
  <Slides>40</Slides>
  <Notes>40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40</vt:i4>
      </vt:variant>
    </vt:vector>
  </HeadingPairs>
  <TitlesOfParts>
    <vt:vector size="45" baseType="lpstr">
      <vt:lpstr>Arial</vt:lpstr>
      <vt:lpstr>Calibri</vt:lpstr>
      <vt:lpstr>Times New Roman</vt:lpstr>
      <vt:lpstr>Trebuchet MS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nico</dc:creator>
  <cp:lastModifiedBy>Dott. Nicola Berloco</cp:lastModifiedBy>
  <cp:revision>91</cp:revision>
  <cp:lastPrinted>2017-09-22T05:37:50Z</cp:lastPrinted>
  <dcterms:modified xsi:type="dcterms:W3CDTF">2019-02-21T12:42:57Z</dcterms:modified>
</cp:coreProperties>
</file>