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0" r:id="rId3"/>
    <p:sldId id="287" r:id="rId4"/>
    <p:sldId id="289" r:id="rId5"/>
    <p:sldId id="313" r:id="rId6"/>
    <p:sldId id="293" r:id="rId7"/>
    <p:sldId id="309" r:id="rId8"/>
    <p:sldId id="297" r:id="rId9"/>
    <p:sldId id="257" r:id="rId10"/>
    <p:sldId id="266" r:id="rId11"/>
    <p:sldId id="299" r:id="rId12"/>
    <p:sldId id="269" r:id="rId13"/>
    <p:sldId id="312" r:id="rId14"/>
    <p:sldId id="300" r:id="rId15"/>
    <p:sldId id="303" r:id="rId16"/>
    <p:sldId id="307" r:id="rId17"/>
    <p:sldId id="306" r:id="rId18"/>
    <p:sldId id="305" r:id="rId19"/>
    <p:sldId id="301" r:id="rId20"/>
    <p:sldId id="310" r:id="rId21"/>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29" autoAdjust="0"/>
    <p:restoredTop sz="86399" autoAdjust="0"/>
  </p:normalViewPr>
  <p:slideViewPr>
    <p:cSldViewPr>
      <p:cViewPr>
        <p:scale>
          <a:sx n="121" d="100"/>
          <a:sy n="121" d="100"/>
        </p:scale>
        <p:origin x="-540" y="3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42470E-16E8-064B-B13A-77E27F1EABD1}" type="datetimeFigureOut">
              <a:rPr lang="it-IT" smtClean="0"/>
              <a:pPr/>
              <a:t>21/02/2019</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B20B812-5FC4-3F4A-AB08-FB037D72ADC1}" type="slidenum">
              <a:rPr lang="it-IT" smtClean="0"/>
              <a:pPr/>
              <a:t>‹N›</a:t>
            </a:fld>
            <a:endParaRPr lang="it-IT"/>
          </a:p>
        </p:txBody>
      </p:sp>
    </p:spTree>
    <p:extLst>
      <p:ext uri="{BB962C8B-B14F-4D97-AF65-F5344CB8AC3E}">
        <p14:creationId xmlns:p14="http://schemas.microsoft.com/office/powerpoint/2010/main" xmlns="" val="16310902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95140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91308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22365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100038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170955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43286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59107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419977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168403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367481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4C640A9-D99D-417C-B38D-C649E868CBD1}" type="datetimeFigureOut">
              <a:rPr lang="it-IT" smtClean="0"/>
              <a:pPr/>
              <a:t>21/02/2019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363980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640A9-D99D-417C-B38D-C649E868CBD1}" type="datetimeFigureOut">
              <a:rPr lang="it-IT" smtClean="0"/>
              <a:pPr/>
              <a:t>21/02/2019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B2B2-DC49-4728-B036-530E06311D29}" type="slidenum">
              <a:rPr lang="it-IT" smtClean="0"/>
              <a:pPr/>
              <a:t>‹N›</a:t>
            </a:fld>
            <a:endParaRPr lang="it-IT"/>
          </a:p>
        </p:txBody>
      </p:sp>
    </p:spTree>
    <p:extLst>
      <p:ext uri="{BB962C8B-B14F-4D97-AF65-F5344CB8AC3E}">
        <p14:creationId xmlns:p14="http://schemas.microsoft.com/office/powerpoint/2010/main" xmlns="" val="52650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3568" y="1700808"/>
            <a:ext cx="7920880" cy="3970318"/>
          </a:xfrm>
          <a:prstGeom prst="rect">
            <a:avLst/>
          </a:prstGeom>
          <a:noFill/>
        </p:spPr>
        <p:txBody>
          <a:bodyPr wrap="square" rtlCol="0">
            <a:spAutoFit/>
          </a:bodyPr>
          <a:lstStyle/>
          <a:p>
            <a:pPr algn="ctr"/>
            <a:endParaRPr lang="it-IT" sz="2000" i="1" dirty="0" smtClean="0"/>
          </a:p>
          <a:p>
            <a:pPr algn="ctr"/>
            <a:endParaRPr lang="it-IT" sz="2800" dirty="0" smtClean="0">
              <a:solidFill>
                <a:srgbClr val="FF0000"/>
              </a:solidFill>
            </a:endParaRPr>
          </a:p>
          <a:p>
            <a:pPr algn="ctr"/>
            <a:r>
              <a:rPr lang="it-IT" sz="2800" b="1" i="1" dirty="0" smtClean="0">
                <a:solidFill>
                  <a:srgbClr val="FF0000"/>
                </a:solidFill>
              </a:rPr>
              <a:t>Il PIANO DELLA </a:t>
            </a:r>
            <a:r>
              <a:rPr lang="it-IT" sz="2800" b="1" i="1" dirty="0" smtClean="0">
                <a:solidFill>
                  <a:srgbClr val="FF0000"/>
                </a:solidFill>
              </a:rPr>
              <a:t>MOBILITA’ CICLISTICA</a:t>
            </a:r>
            <a:endParaRPr lang="it-IT" sz="2800" b="1" i="1" dirty="0">
              <a:solidFill>
                <a:srgbClr val="FF0000"/>
              </a:solidFill>
            </a:endParaRPr>
          </a:p>
          <a:p>
            <a:pPr algn="ctr"/>
            <a:r>
              <a:rPr lang="it-IT" sz="2800" b="1" i="1" dirty="0" smtClean="0">
                <a:solidFill>
                  <a:srgbClr val="FF0000"/>
                </a:solidFill>
              </a:rPr>
              <a:t>E LA BIKE ECONOMY</a:t>
            </a:r>
          </a:p>
          <a:p>
            <a:pPr algn="ctr"/>
            <a:endParaRPr lang="it-IT" sz="2800" b="1" i="1" dirty="0" smtClean="0">
              <a:solidFill>
                <a:srgbClr val="FF0000"/>
              </a:solidFill>
            </a:endParaRPr>
          </a:p>
          <a:p>
            <a:pPr algn="ctr"/>
            <a:endParaRPr lang="it-IT" dirty="0"/>
          </a:p>
          <a:p>
            <a:pPr algn="ctr">
              <a:spcAft>
                <a:spcPts val="0"/>
              </a:spcAft>
            </a:pPr>
            <a:r>
              <a:rPr lang="it-IT" dirty="0">
                <a:solidFill>
                  <a:srgbClr val="0000FF"/>
                </a:solidFill>
                <a:ea typeface="Calibri" panose="020F0502020204030204" pitchFamily="34" charset="0"/>
              </a:rPr>
              <a:t>Sezione Mobilità Sostenibile e Vigilanza </a:t>
            </a:r>
            <a:r>
              <a:rPr lang="it-IT" dirty="0" smtClean="0">
                <a:solidFill>
                  <a:srgbClr val="0000FF"/>
                </a:solidFill>
                <a:ea typeface="Calibri" panose="020F0502020204030204" pitchFamily="34" charset="0"/>
              </a:rPr>
              <a:t>del TPL</a:t>
            </a:r>
            <a:endParaRPr lang="it-IT" dirty="0">
              <a:solidFill>
                <a:srgbClr val="0000FF"/>
              </a:solidFill>
              <a:ea typeface="Calibri" panose="020F0502020204030204" pitchFamily="34" charset="0"/>
            </a:endParaRPr>
          </a:p>
          <a:p>
            <a:pPr algn="ctr">
              <a:spcAft>
                <a:spcPts val="0"/>
              </a:spcAft>
            </a:pPr>
            <a:r>
              <a:rPr lang="it-IT" dirty="0">
                <a:solidFill>
                  <a:srgbClr val="0000FF"/>
                </a:solidFill>
                <a:ea typeface="Calibri" panose="020F0502020204030204" pitchFamily="34" charset="0"/>
              </a:rPr>
              <a:t>Ing. Irene di Tria </a:t>
            </a:r>
            <a:endParaRPr lang="it-IT" dirty="0" smtClean="0">
              <a:solidFill>
                <a:srgbClr val="0000FF"/>
              </a:solidFill>
              <a:ea typeface="Calibri" panose="020F0502020204030204" pitchFamily="34" charset="0"/>
            </a:endParaRPr>
          </a:p>
          <a:p>
            <a:pPr algn="ctr">
              <a:spcAft>
                <a:spcPts val="0"/>
              </a:spcAft>
            </a:pPr>
            <a:endParaRPr lang="it-IT" sz="1600" i="1" dirty="0">
              <a:solidFill>
                <a:srgbClr val="C00000"/>
              </a:solidFill>
              <a:ea typeface="Calibri" panose="020F0502020204030204" pitchFamily="34" charset="0"/>
            </a:endParaRPr>
          </a:p>
          <a:p>
            <a:pPr algn="ctr">
              <a:spcAft>
                <a:spcPts val="0"/>
              </a:spcAft>
            </a:pPr>
            <a:r>
              <a:rPr lang="it-IT" sz="1600" i="1" dirty="0" smtClean="0">
                <a:ea typeface="Calibri" panose="020F0502020204030204" pitchFamily="34" charset="0"/>
              </a:rPr>
              <a:t>21 FEBBRAIO 2019</a:t>
            </a:r>
          </a:p>
          <a:p>
            <a:pPr algn="ctr">
              <a:spcAft>
                <a:spcPts val="0"/>
              </a:spcAft>
            </a:pPr>
            <a:r>
              <a:rPr lang="it-IT" sz="1600" i="1" dirty="0" smtClean="0"/>
              <a:t>Bari, via Gentile 52</a:t>
            </a:r>
            <a:endParaRPr lang="it-IT" sz="1600" i="1" dirty="0"/>
          </a:p>
          <a:p>
            <a:pPr algn="ctr"/>
            <a:endParaRPr lang="it-IT" dirty="0"/>
          </a:p>
        </p:txBody>
      </p:sp>
      <p:pic>
        <p:nvPicPr>
          <p:cNvPr id="2" name="Immagine 1"/>
          <p:cNvPicPr>
            <a:picLocks noChangeAspect="1"/>
          </p:cNvPicPr>
          <p:nvPr/>
        </p:nvPicPr>
        <p:blipFill>
          <a:blip r:embed="rId2" cstate="print"/>
          <a:stretch>
            <a:fillRect/>
          </a:stretch>
        </p:blipFill>
        <p:spPr>
          <a:xfrm>
            <a:off x="179512" y="476672"/>
            <a:ext cx="8855968" cy="1153205"/>
          </a:xfrm>
          <a:prstGeom prst="rect">
            <a:avLst/>
          </a:prstGeom>
        </p:spPr>
      </p:pic>
    </p:spTree>
    <p:extLst>
      <p:ext uri="{BB962C8B-B14F-4D97-AF65-F5344CB8AC3E}">
        <p14:creationId xmlns:p14="http://schemas.microsoft.com/office/powerpoint/2010/main" xmlns="" val="237105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1560" y="1484784"/>
            <a:ext cx="8064896" cy="5416868"/>
          </a:xfrm>
          <a:prstGeom prst="rect">
            <a:avLst/>
          </a:prstGeom>
          <a:noFill/>
        </p:spPr>
        <p:txBody>
          <a:bodyPr wrap="square" rtlCol="0">
            <a:spAutoFit/>
          </a:bodyPr>
          <a:lstStyle/>
          <a:p>
            <a:pPr algn="ctr"/>
            <a:endParaRPr lang="it-IT" sz="2000" b="1" dirty="0" smtClean="0">
              <a:solidFill>
                <a:srgbClr val="FF0000"/>
              </a:solidFill>
            </a:endParaRPr>
          </a:p>
          <a:p>
            <a:pPr algn="ctr"/>
            <a:r>
              <a:rPr lang="it-IT" sz="2000" b="1" dirty="0" smtClean="0">
                <a:solidFill>
                  <a:srgbClr val="FF0000"/>
                </a:solidFill>
              </a:rPr>
              <a:t>LE VELOSTAZIONI </a:t>
            </a:r>
            <a:endParaRPr lang="it-IT" sz="2000" b="1" dirty="0" smtClean="0">
              <a:solidFill>
                <a:srgbClr val="FF0000"/>
              </a:solidFill>
            </a:endParaRPr>
          </a:p>
          <a:p>
            <a:pPr algn="ctr"/>
            <a:endParaRPr lang="it-IT" dirty="0" smtClean="0">
              <a:solidFill>
                <a:srgbClr val="FF0000"/>
              </a:solidFill>
            </a:endParaRPr>
          </a:p>
          <a:p>
            <a:pPr algn="ctr"/>
            <a:endParaRPr lang="it-IT" dirty="0">
              <a:solidFill>
                <a:srgbClr val="FF0000"/>
              </a:solidFill>
            </a:endParaRPr>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r>
              <a:rPr lang="it-IT" dirty="0" smtClean="0"/>
              <a:t>Le </a:t>
            </a:r>
            <a:r>
              <a:rPr lang="it-IT" b="1" dirty="0" err="1"/>
              <a:t>velostazioni</a:t>
            </a:r>
            <a:r>
              <a:rPr lang="it-IT" b="1" dirty="0"/>
              <a:t> (o </a:t>
            </a:r>
            <a:r>
              <a:rPr lang="it-IT" b="1" dirty="0" err="1"/>
              <a:t>ciclostazioni</a:t>
            </a:r>
            <a:r>
              <a:rPr lang="it-IT" b="1" dirty="0"/>
              <a:t>) "intermodali”</a:t>
            </a:r>
            <a:r>
              <a:rPr lang="it-IT" dirty="0"/>
              <a:t> </a:t>
            </a:r>
            <a:r>
              <a:rPr lang="it-IT" dirty="0" smtClean="0"/>
              <a:t>sono considerate </a:t>
            </a:r>
            <a:r>
              <a:rPr lang="it-IT" b="1" dirty="0" smtClean="0"/>
              <a:t>elementi </a:t>
            </a:r>
            <a:r>
              <a:rPr lang="it-IT" b="1" dirty="0"/>
              <a:t>fondamentali delle politiche a supporto della mobilità sostenibile e funzionali allo sviluppo dell’intermodalità con il trasporto pubblico</a:t>
            </a:r>
            <a:r>
              <a:rPr lang="it-IT" dirty="0"/>
              <a:t>. </a:t>
            </a:r>
          </a:p>
          <a:p>
            <a:pPr algn="just"/>
            <a:r>
              <a:rPr lang="it-IT" b="1" dirty="0"/>
              <a:t>Rappresentano luoghi sicuri e custoditi in cui depositare le biciclette, spesso nelle </a:t>
            </a:r>
            <a:r>
              <a:rPr lang="it-IT" b="1" dirty="0" err="1"/>
              <a:t>velostazioni</a:t>
            </a:r>
            <a:r>
              <a:rPr lang="it-IT" b="1" dirty="0"/>
              <a:t> si trovano dei servizi aggiuntivi quali: officina per riparazioni e manutenzioni, noleggio di bici, che rafforzano i vantaggi della mobilità combinata fra bicicletta ed altri mezzi di trasporto</a:t>
            </a:r>
            <a:r>
              <a:rPr lang="it-IT" dirty="0" smtClean="0"/>
              <a:t>.</a:t>
            </a:r>
          </a:p>
          <a:p>
            <a:pPr algn="just"/>
            <a:endParaRPr lang="it-IT" dirty="0" smtClean="0"/>
          </a:p>
          <a:p>
            <a:pPr algn="just"/>
            <a:endParaRPr lang="it-IT" dirty="0" smtClean="0"/>
          </a:p>
          <a:p>
            <a:pPr algn="just"/>
            <a:endParaRPr lang="it-IT" dirty="0"/>
          </a:p>
        </p:txBody>
      </p:sp>
      <p:pic>
        <p:nvPicPr>
          <p:cNvPr id="7" name="Immagine 6" descr="http://www.pro-velo.ch/fileadmin/redaktion/Bilder/Themen_und_Angebote/Infrastruktur/Velostationen/veloparking_basel_foto_andreas_staeheli.jpg"/>
          <p:cNvPicPr/>
          <p:nvPr/>
        </p:nvPicPr>
        <p:blipFill rotWithShape="1">
          <a:blip r:embed="rId2" cstate="screen">
            <a:extLst>
              <a:ext uri="{BEBA8EAE-BF5A-486C-A8C5-ECC9F3942E4B}">
                <a14:imgProps xmlns:a14="http://schemas.microsoft.com/office/drawing/2010/main" xmlns="">
                  <a14:imgLayer r:embed="rId3">
                    <a14:imgEffect>
                      <a14:brightnessContrast bright="3000"/>
                    </a14:imgEffect>
                  </a14:imgLayer>
                </a14:imgProps>
              </a:ext>
              <a:ext uri="{28A0092B-C50C-407E-A947-70E740481C1C}">
                <a14:useLocalDpi xmlns:a14="http://schemas.microsoft.com/office/drawing/2010/main" xmlns=""/>
              </a:ext>
            </a:extLst>
          </a:blip>
          <a:srcRect t="15609" b="14786"/>
          <a:stretch/>
        </p:blipFill>
        <p:spPr bwMode="auto">
          <a:xfrm>
            <a:off x="683568" y="2348880"/>
            <a:ext cx="7643192" cy="1512168"/>
          </a:xfrm>
          <a:prstGeom prst="rect">
            <a:avLst/>
          </a:prstGeom>
          <a:noFill/>
          <a:ln>
            <a:noFill/>
          </a:ln>
        </p:spPr>
      </p:pic>
      <p:pic>
        <p:nvPicPr>
          <p:cNvPr id="4" name="Immagine 3"/>
          <p:cNvPicPr>
            <a:picLocks noChangeAspect="1"/>
          </p:cNvPicPr>
          <p:nvPr/>
        </p:nvPicPr>
        <p:blipFill>
          <a:blip r:embed="rId4" cstate="print"/>
          <a:stretch>
            <a:fillRect/>
          </a:stretch>
        </p:blipFill>
        <p:spPr>
          <a:xfrm>
            <a:off x="395536" y="260648"/>
            <a:ext cx="8352928" cy="1008113"/>
          </a:xfrm>
          <a:prstGeom prst="rect">
            <a:avLst/>
          </a:prstGeom>
        </p:spPr>
      </p:pic>
    </p:spTree>
    <p:extLst>
      <p:ext uri="{BB962C8B-B14F-4D97-AF65-F5344CB8AC3E}">
        <p14:creationId xmlns:p14="http://schemas.microsoft.com/office/powerpoint/2010/main" xmlns="" val="847517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00" b="1" dirty="0" smtClean="0">
                <a:solidFill>
                  <a:srgbClr val="FF0000"/>
                </a:solidFill>
              </a:rPr>
              <a:t>LE VELOSTAZIONI </a:t>
            </a:r>
            <a:r>
              <a:rPr lang="it-IT" b="1" dirty="0" smtClean="0">
                <a:solidFill>
                  <a:srgbClr val="FF0000"/>
                </a:solidFill>
              </a:rPr>
              <a:t/>
            </a:r>
            <a:br>
              <a:rPr lang="it-IT" b="1" dirty="0" smtClean="0">
                <a:solidFill>
                  <a:srgbClr val="FF0000"/>
                </a:solidFill>
              </a:rPr>
            </a:br>
            <a:endParaRPr lang="it-IT" dirty="0"/>
          </a:p>
        </p:txBody>
      </p:sp>
      <p:sp>
        <p:nvSpPr>
          <p:cNvPr id="3" name="Segnaposto contenuto 2"/>
          <p:cNvSpPr>
            <a:spLocks noGrp="1"/>
          </p:cNvSpPr>
          <p:nvPr>
            <p:ph idx="1"/>
          </p:nvPr>
        </p:nvSpPr>
        <p:spPr>
          <a:xfrm>
            <a:off x="467544" y="1412776"/>
            <a:ext cx="8229600" cy="4785395"/>
          </a:xfrm>
        </p:spPr>
        <p:txBody>
          <a:bodyPr>
            <a:noAutofit/>
          </a:bodyPr>
          <a:lstStyle/>
          <a:p>
            <a:pPr marL="0" algn="just">
              <a:buNone/>
            </a:pPr>
            <a:endParaRPr lang="it-IT" sz="1600" dirty="0" smtClean="0"/>
          </a:p>
          <a:p>
            <a:pPr marL="0" algn="ctr">
              <a:buNone/>
            </a:pPr>
            <a:r>
              <a:rPr lang="it-IT" sz="2000" b="1" dirty="0" smtClean="0">
                <a:solidFill>
                  <a:srgbClr val="FF0000"/>
                </a:solidFill>
              </a:rPr>
              <a:t>LE VELOSTAZIONI </a:t>
            </a:r>
          </a:p>
          <a:p>
            <a:pPr marL="0" algn="just">
              <a:buNone/>
            </a:pPr>
            <a:endParaRPr lang="it-IT" sz="1800" dirty="0" smtClean="0"/>
          </a:p>
          <a:p>
            <a:pPr marL="0" algn="just">
              <a:buNone/>
            </a:pPr>
            <a:r>
              <a:rPr lang="it-IT" sz="1800" dirty="0" smtClean="0"/>
              <a:t>La </a:t>
            </a:r>
            <a:r>
              <a:rPr lang="it-IT" sz="1800" dirty="0" smtClean="0"/>
              <a:t>Regione ha finanziato mediante avviso pubblico (DD n. </a:t>
            </a:r>
            <a:r>
              <a:rPr lang="it-IT" sz="1800" dirty="0" smtClean="0"/>
              <a:t>33/2017 pubblicata sul BURP n. </a:t>
            </a:r>
            <a:r>
              <a:rPr lang="it-IT" sz="1800" dirty="0" smtClean="0"/>
              <a:t>127 del 9 </a:t>
            </a:r>
            <a:r>
              <a:rPr lang="it-IT" sz="1800" dirty="0" smtClean="0"/>
              <a:t>novembre 2017</a:t>
            </a:r>
            <a:r>
              <a:rPr lang="it-IT" sz="1800" dirty="0" smtClean="0"/>
              <a:t>) con dotazione di € 3.000.000,00, a valere sui fondi dell’Azione 4.4 “Interventi per l’aumento della mobilità sostenibile nelle aree urbane e sub urbane”, la progettazione e realizzazione di </a:t>
            </a:r>
            <a:r>
              <a:rPr lang="it-IT" sz="1800" dirty="0" err="1" smtClean="0"/>
              <a:t>velostazioni</a:t>
            </a:r>
            <a:r>
              <a:rPr lang="it-IT" sz="1800" dirty="0" smtClean="0"/>
              <a:t> </a:t>
            </a:r>
            <a:r>
              <a:rPr lang="it-IT" sz="1800" dirty="0" smtClean="0"/>
              <a:t>in prossimità </a:t>
            </a:r>
            <a:r>
              <a:rPr lang="it-IT" sz="1800" dirty="0" smtClean="0"/>
              <a:t>di stazioni ferroviarie.</a:t>
            </a:r>
          </a:p>
          <a:p>
            <a:pPr marL="0" algn="just">
              <a:buNone/>
            </a:pPr>
            <a:r>
              <a:rPr lang="it-IT" sz="1800" dirty="0" smtClean="0"/>
              <a:t>Le risorse sono state assegnate ai seguenti </a:t>
            </a:r>
            <a:r>
              <a:rPr lang="it-IT" sz="1800" dirty="0" smtClean="0"/>
              <a:t>Comuni:</a:t>
            </a:r>
            <a:endParaRPr lang="it-IT" sz="1800" dirty="0" smtClean="0"/>
          </a:p>
          <a:p>
            <a:pPr marL="0" algn="just">
              <a:buNone/>
            </a:pPr>
            <a:r>
              <a:rPr lang="it-IT" sz="1800" b="1" dirty="0" smtClean="0"/>
              <a:t>Candela, Corato, Foggia, </a:t>
            </a:r>
            <a:r>
              <a:rPr lang="it-IT" sz="1800" b="1" dirty="0" err="1" smtClean="0"/>
              <a:t>Gagliano</a:t>
            </a:r>
            <a:r>
              <a:rPr lang="it-IT" sz="1800" b="1" dirty="0" smtClean="0"/>
              <a:t> </a:t>
            </a:r>
            <a:r>
              <a:rPr lang="it-IT" sz="1800" b="1" dirty="0" smtClean="0"/>
              <a:t>del </a:t>
            </a:r>
            <a:r>
              <a:rPr lang="it-IT" sz="1800" b="1" dirty="0" smtClean="0"/>
              <a:t>Capo, </a:t>
            </a:r>
            <a:r>
              <a:rPr lang="it-IT" sz="1800" b="1" dirty="0" err="1" smtClean="0"/>
              <a:t>Giovinazzo</a:t>
            </a:r>
            <a:r>
              <a:rPr lang="it-IT" sz="1800" b="1" dirty="0" smtClean="0"/>
              <a:t>, Grottaglie, Lecce, Molfetta, Palo </a:t>
            </a:r>
            <a:r>
              <a:rPr lang="it-IT" sz="1800" b="1" dirty="0" smtClean="0"/>
              <a:t>del </a:t>
            </a:r>
            <a:r>
              <a:rPr lang="it-IT" sz="1800" b="1" dirty="0" smtClean="0"/>
              <a:t>Colle, Putignano, </a:t>
            </a:r>
            <a:r>
              <a:rPr lang="it-IT" sz="1800" b="1" dirty="0" err="1" smtClean="0"/>
              <a:t>Ruvo</a:t>
            </a:r>
            <a:r>
              <a:rPr lang="it-IT" sz="1800" b="1" dirty="0" smtClean="0"/>
              <a:t> </a:t>
            </a:r>
            <a:r>
              <a:rPr lang="it-IT" sz="1800" b="1" dirty="0" smtClean="0"/>
              <a:t>di </a:t>
            </a:r>
            <a:r>
              <a:rPr lang="it-IT" sz="1800" b="1" dirty="0" smtClean="0"/>
              <a:t>Puglia, </a:t>
            </a:r>
            <a:r>
              <a:rPr lang="it-IT" sz="1800" b="1" dirty="0" err="1" smtClean="0"/>
              <a:t>Ugento</a:t>
            </a:r>
            <a:endParaRPr lang="it-IT" sz="1800" b="1" dirty="0" smtClean="0"/>
          </a:p>
          <a:p>
            <a:pPr marL="0" algn="just"/>
            <a:endParaRPr lang="it-IT" sz="1800" b="1" dirty="0" smtClean="0"/>
          </a:p>
          <a:p>
            <a:pPr marL="0" algn="just">
              <a:buNone/>
            </a:pPr>
            <a:r>
              <a:rPr lang="it-IT" sz="1800" dirty="0" smtClean="0"/>
              <a:t>E’ </a:t>
            </a:r>
            <a:r>
              <a:rPr lang="it-IT" sz="1800" dirty="0" smtClean="0"/>
              <a:t>previsto un </a:t>
            </a:r>
            <a:r>
              <a:rPr lang="it-IT" sz="1800" b="1" dirty="0" smtClean="0"/>
              <a:t>secondo avviso </a:t>
            </a:r>
            <a:r>
              <a:rPr lang="it-IT" sz="1800" b="1" dirty="0" smtClean="0"/>
              <a:t>pubblico </a:t>
            </a:r>
            <a:r>
              <a:rPr lang="it-IT" sz="1800" dirty="0" smtClean="0"/>
              <a:t>destinato </a:t>
            </a:r>
            <a:r>
              <a:rPr lang="it-IT" sz="1800" dirty="0" smtClean="0"/>
              <a:t>ai Comuni per la progettazione e realizzazione di </a:t>
            </a:r>
            <a:r>
              <a:rPr lang="it-IT" sz="1800" dirty="0" err="1" smtClean="0"/>
              <a:t>velostazioni</a:t>
            </a:r>
            <a:r>
              <a:rPr lang="it-IT" sz="1800" dirty="0" smtClean="0"/>
              <a:t> con </a:t>
            </a:r>
            <a:r>
              <a:rPr lang="it-IT" sz="1800" b="1" dirty="0" smtClean="0"/>
              <a:t>dotazione di € 3.000.000,00</a:t>
            </a:r>
          </a:p>
          <a:p>
            <a:pPr marL="0" algn="just"/>
            <a:endParaRPr lang="it-IT" sz="1400" b="1" dirty="0" smtClean="0"/>
          </a:p>
          <a:p>
            <a:pPr marL="0" algn="just"/>
            <a:endParaRPr lang="it-IT" sz="1400" b="1" dirty="0" smtClean="0"/>
          </a:p>
          <a:p>
            <a:pPr marL="0" algn="just"/>
            <a:endParaRPr lang="it-IT" sz="1400" b="1" dirty="0" smtClean="0"/>
          </a:p>
          <a:p>
            <a:pPr marL="0" algn="just"/>
            <a:endParaRPr lang="it-IT" sz="1400" b="1" dirty="0" smtClean="0"/>
          </a:p>
          <a:p>
            <a:pPr marL="0" algn="just"/>
            <a:endParaRPr lang="it-IT" sz="1400" b="1" dirty="0" smtClean="0"/>
          </a:p>
          <a:p>
            <a:pPr marL="0" algn="just"/>
            <a:endParaRPr lang="it-IT" sz="1400" b="1" dirty="0" smtClean="0"/>
          </a:p>
          <a:p>
            <a:pPr marL="0" algn="just">
              <a:buNone/>
            </a:pPr>
            <a:r>
              <a:rPr lang="it-IT" sz="1600" dirty="0" smtClean="0"/>
              <a:t>.</a:t>
            </a:r>
            <a:endParaRPr lang="it-IT" sz="1600" dirty="0" smtClean="0"/>
          </a:p>
        </p:txBody>
      </p:sp>
      <p:pic>
        <p:nvPicPr>
          <p:cNvPr id="4" name="Immagine 3"/>
          <p:cNvPicPr>
            <a:picLocks noChangeAspect="1"/>
          </p:cNvPicPr>
          <p:nvPr/>
        </p:nvPicPr>
        <p:blipFill>
          <a:blip r:embed="rId2" cstate="print"/>
          <a:stretch>
            <a:fillRect/>
          </a:stretch>
        </p:blipFill>
        <p:spPr>
          <a:xfrm>
            <a:off x="395536" y="260648"/>
            <a:ext cx="8352928" cy="100811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99592" y="620688"/>
            <a:ext cx="7632848" cy="8002191"/>
          </a:xfrm>
          <a:prstGeom prst="rect">
            <a:avLst/>
          </a:prstGeom>
          <a:noFill/>
        </p:spPr>
        <p:txBody>
          <a:bodyPr wrap="square" rtlCol="0">
            <a:spAutoFit/>
          </a:bodyPr>
          <a:lstStyle/>
          <a:p>
            <a:pPr algn="ctr"/>
            <a:endParaRPr lang="it-IT" sz="2000" b="1" dirty="0" smtClean="0">
              <a:solidFill>
                <a:srgbClr val="FF0000"/>
              </a:solidFill>
            </a:endParaRPr>
          </a:p>
          <a:p>
            <a:pPr algn="ctr"/>
            <a:endParaRPr lang="it-IT" sz="2000" b="1" dirty="0">
              <a:solidFill>
                <a:srgbClr val="FF0000"/>
              </a:solidFill>
            </a:endParaRPr>
          </a:p>
          <a:p>
            <a:pPr algn="ctr"/>
            <a:endParaRPr lang="it-IT" sz="2000" b="1" dirty="0" smtClean="0">
              <a:solidFill>
                <a:srgbClr val="FF0000"/>
              </a:solidFill>
            </a:endParaRPr>
          </a:p>
          <a:p>
            <a:pPr algn="ctr"/>
            <a:r>
              <a:rPr lang="it-IT" b="1" dirty="0" smtClean="0">
                <a:solidFill>
                  <a:srgbClr val="FF0000"/>
                </a:solidFill>
              </a:rPr>
              <a:t>LE CICLOVIE </a:t>
            </a:r>
            <a:r>
              <a:rPr lang="it-IT" b="1" dirty="0" smtClean="0">
                <a:solidFill>
                  <a:srgbClr val="FF0000"/>
                </a:solidFill>
              </a:rPr>
              <a:t>TURISTICHE NAZIONALI</a:t>
            </a:r>
            <a:endParaRPr lang="it-IT" b="1" dirty="0" smtClean="0">
              <a:solidFill>
                <a:srgbClr val="FF0000"/>
              </a:solidFill>
            </a:endParaRPr>
          </a:p>
          <a:p>
            <a:pPr algn="just"/>
            <a:r>
              <a:rPr lang="it-IT" sz="2000" u="sng" dirty="0" smtClean="0"/>
              <a:t>“</a:t>
            </a:r>
            <a:r>
              <a:rPr lang="it-IT" sz="2000" b="1" u="sng" dirty="0" err="1" smtClean="0"/>
              <a:t>Ciclovia</a:t>
            </a:r>
            <a:r>
              <a:rPr lang="it-IT" sz="2000" b="1" u="sng" dirty="0" smtClean="0"/>
              <a:t> </a:t>
            </a:r>
            <a:r>
              <a:rPr lang="it-IT" sz="2000" b="1" u="sng" dirty="0" smtClean="0"/>
              <a:t>dell’acquedotto pugliese</a:t>
            </a:r>
            <a:r>
              <a:rPr lang="it-IT" sz="2000" u="sng" dirty="0" smtClean="0"/>
              <a:t>” </a:t>
            </a:r>
            <a:r>
              <a:rPr lang="it-IT" dirty="0" smtClean="0"/>
              <a:t>da </a:t>
            </a:r>
            <a:r>
              <a:rPr lang="it-IT" dirty="0" err="1" smtClean="0"/>
              <a:t>Caposele</a:t>
            </a:r>
            <a:r>
              <a:rPr lang="it-IT" dirty="0" smtClean="0"/>
              <a:t> (AV) a Santa Maria di </a:t>
            </a:r>
            <a:r>
              <a:rPr lang="it-IT" dirty="0" err="1" smtClean="0"/>
              <a:t>Leuca</a:t>
            </a:r>
            <a:r>
              <a:rPr lang="it-IT" dirty="0" smtClean="0"/>
              <a:t> (</a:t>
            </a:r>
            <a:r>
              <a:rPr lang="it-IT" dirty="0" smtClean="0"/>
              <a:t>LE) inserita nel </a:t>
            </a:r>
            <a:r>
              <a:rPr lang="it-IT" dirty="0" smtClean="0"/>
              <a:t>sistema nazionale di </a:t>
            </a:r>
            <a:r>
              <a:rPr lang="it-IT" dirty="0" err="1" smtClean="0"/>
              <a:t>ciclovie</a:t>
            </a:r>
            <a:r>
              <a:rPr lang="it-IT" dirty="0" smtClean="0"/>
              <a:t> </a:t>
            </a:r>
            <a:r>
              <a:rPr lang="it-IT" dirty="0" smtClean="0"/>
              <a:t>turistiche dall’art</a:t>
            </a:r>
            <a:r>
              <a:rPr lang="it-IT" dirty="0"/>
              <a:t>. 1 comma 640 della Legge di stabilità </a:t>
            </a:r>
            <a:r>
              <a:rPr lang="it-IT" dirty="0" smtClean="0"/>
              <a:t>2016.</a:t>
            </a:r>
            <a:endParaRPr lang="it-IT" dirty="0"/>
          </a:p>
          <a:p>
            <a:pPr algn="just"/>
            <a:r>
              <a:rPr lang="it-IT" b="1" dirty="0" smtClean="0"/>
              <a:t>La Regione </a:t>
            </a:r>
            <a:r>
              <a:rPr lang="it-IT" b="1" dirty="0" smtClean="0"/>
              <a:t>Puglia </a:t>
            </a:r>
            <a:r>
              <a:rPr lang="it-IT" b="1" dirty="0" smtClean="0"/>
              <a:t>ha il ruolo di soggetto capofila </a:t>
            </a:r>
            <a:r>
              <a:rPr lang="it-IT" dirty="0" smtClean="0"/>
              <a:t>riconosciuto nel protocollo </a:t>
            </a:r>
            <a:r>
              <a:rPr lang="it-IT" dirty="0" smtClean="0"/>
              <a:t>d’intesa </a:t>
            </a:r>
            <a:r>
              <a:rPr lang="it-IT" dirty="0" smtClean="0"/>
              <a:t>sottoscritto tra </a:t>
            </a:r>
            <a:r>
              <a:rPr lang="it-IT" dirty="0" smtClean="0"/>
              <a:t>MIT, </a:t>
            </a:r>
            <a:r>
              <a:rPr lang="it-IT" dirty="0" smtClean="0"/>
              <a:t>MIBACT e Regioni Campania </a:t>
            </a:r>
            <a:r>
              <a:rPr lang="it-IT" dirty="0" smtClean="0"/>
              <a:t>e Basilicata, finalizzato alla progettazione di </a:t>
            </a:r>
            <a:r>
              <a:rPr lang="it-IT" dirty="0" smtClean="0"/>
              <a:t>fattibilità tecnico economica.</a:t>
            </a:r>
          </a:p>
          <a:p>
            <a:pPr algn="just"/>
            <a:endParaRPr lang="it-IT" dirty="0"/>
          </a:p>
          <a:p>
            <a:pPr algn="just"/>
            <a:r>
              <a:rPr lang="it-IT" sz="2000" b="1" u="sng" dirty="0" smtClean="0"/>
              <a:t>“</a:t>
            </a:r>
            <a:r>
              <a:rPr lang="it-IT" sz="2000" b="1" u="sng" dirty="0" err="1" smtClean="0"/>
              <a:t>Ciclovia</a:t>
            </a:r>
            <a:r>
              <a:rPr lang="it-IT" sz="2000" b="1" u="sng" dirty="0" smtClean="0"/>
              <a:t> Adriatica”</a:t>
            </a:r>
            <a:r>
              <a:rPr lang="it-IT" sz="2000" u="sng" dirty="0" smtClean="0"/>
              <a:t> </a:t>
            </a:r>
            <a:r>
              <a:rPr lang="it-IT" sz="2000" u="sng" dirty="0" smtClean="0"/>
              <a:t> </a:t>
            </a:r>
            <a:r>
              <a:rPr lang="it-IT" u="sng" dirty="0" smtClean="0"/>
              <a:t>da Chioggia al </a:t>
            </a:r>
            <a:r>
              <a:rPr lang="it-IT" u="sng" dirty="0" smtClean="0"/>
              <a:t>G</a:t>
            </a:r>
            <a:r>
              <a:rPr lang="it-IT" u="sng" dirty="0" smtClean="0"/>
              <a:t>argano (Regioni Veneto, Emilia, Abruzzo, Marche Molise, Puglia)</a:t>
            </a:r>
            <a:r>
              <a:rPr lang="it-IT" dirty="0" smtClean="0"/>
              <a:t> inserita </a:t>
            </a:r>
            <a:r>
              <a:rPr lang="it-IT" dirty="0" smtClean="0"/>
              <a:t>nel sistema nazionale di </a:t>
            </a:r>
            <a:r>
              <a:rPr lang="it-IT" dirty="0" err="1" smtClean="0"/>
              <a:t>ciclovie</a:t>
            </a:r>
            <a:r>
              <a:rPr lang="it-IT" dirty="0" smtClean="0"/>
              <a:t> turistiche </a:t>
            </a:r>
            <a:r>
              <a:rPr lang="it-IT" dirty="0" smtClean="0"/>
              <a:t>con il </a:t>
            </a:r>
            <a:r>
              <a:rPr lang="it-IT" b="1" dirty="0" smtClean="0"/>
              <a:t>Decreto </a:t>
            </a:r>
            <a:r>
              <a:rPr lang="it-IT" b="1" dirty="0"/>
              <a:t>Legge n. 50 del 24/4/2017 </a:t>
            </a:r>
            <a:r>
              <a:rPr lang="it-IT" b="1" dirty="0" smtClean="0"/>
              <a:t>convertito in legge n. </a:t>
            </a:r>
            <a:r>
              <a:rPr lang="it-IT" b="1" dirty="0" smtClean="0"/>
              <a:t>96/2017.  </a:t>
            </a:r>
            <a:endParaRPr lang="it-IT" b="1" dirty="0" smtClean="0"/>
          </a:p>
          <a:p>
            <a:pPr algn="just"/>
            <a:r>
              <a:rPr lang="it-IT" b="1" dirty="0" smtClean="0"/>
              <a:t>La Regione Marche avrà il ruolo di soggetto capofila </a:t>
            </a:r>
            <a:r>
              <a:rPr lang="it-IT" dirty="0" smtClean="0"/>
              <a:t>nel protocollo d’intesa che sarà sottoscritto entro marzo 2019.</a:t>
            </a:r>
            <a:r>
              <a:rPr lang="it-IT" b="1" dirty="0" smtClean="0"/>
              <a:t> </a:t>
            </a:r>
            <a:endParaRPr lang="it-IT" b="1" dirty="0" smtClean="0"/>
          </a:p>
          <a:p>
            <a:pPr algn="just"/>
            <a:endParaRPr lang="it-IT" b="1" dirty="0" smtClean="0"/>
          </a:p>
          <a:p>
            <a:pPr algn="just"/>
            <a:r>
              <a:rPr lang="it-IT" b="1" dirty="0" smtClean="0"/>
              <a:t>Con </a:t>
            </a:r>
            <a:r>
              <a:rPr lang="it-IT" b="1" dirty="0" smtClean="0"/>
              <a:t>direttiva n. 375 del 20/7/2017 </a:t>
            </a:r>
            <a:r>
              <a:rPr lang="it-IT" dirty="0" smtClean="0"/>
              <a:t>il Ministero delle Infrastrutture e dei Trasporti </a:t>
            </a:r>
            <a:r>
              <a:rPr lang="it-IT" dirty="0" smtClean="0"/>
              <a:t>ha emanato </a:t>
            </a:r>
            <a:r>
              <a:rPr lang="it-IT" dirty="0" smtClean="0"/>
              <a:t>gli </a:t>
            </a:r>
            <a:r>
              <a:rPr lang="it-IT" b="1" dirty="0" smtClean="0"/>
              <a:t>standard tecnici </a:t>
            </a:r>
            <a:r>
              <a:rPr lang="it-IT" dirty="0" smtClean="0"/>
              <a:t>per la progettazione delle </a:t>
            </a:r>
            <a:r>
              <a:rPr lang="it-IT" dirty="0" err="1" smtClean="0"/>
              <a:t>ciclovie</a:t>
            </a:r>
            <a:r>
              <a:rPr lang="it-IT" dirty="0" smtClean="0"/>
              <a:t> turistiche. </a:t>
            </a:r>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p:txBody>
      </p:sp>
      <p:pic>
        <p:nvPicPr>
          <p:cNvPr id="3" name="Immagine 2"/>
          <p:cNvPicPr>
            <a:picLocks noChangeAspect="1"/>
          </p:cNvPicPr>
          <p:nvPr/>
        </p:nvPicPr>
        <p:blipFill>
          <a:blip r:embed="rId2" cstate="print"/>
          <a:stretch>
            <a:fillRect/>
          </a:stretch>
        </p:blipFill>
        <p:spPr>
          <a:xfrm>
            <a:off x="395536" y="260648"/>
            <a:ext cx="8352928" cy="1008113"/>
          </a:xfrm>
          <a:prstGeom prst="rect">
            <a:avLst/>
          </a:prstGeom>
        </p:spPr>
      </p:pic>
    </p:spTree>
    <p:extLst>
      <p:ext uri="{BB962C8B-B14F-4D97-AF65-F5344CB8AC3E}">
        <p14:creationId xmlns:p14="http://schemas.microsoft.com/office/powerpoint/2010/main" xmlns="" val="1488904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195736" y="2996952"/>
            <a:ext cx="184666" cy="369332"/>
          </a:xfrm>
          <a:prstGeom prst="rect">
            <a:avLst/>
          </a:prstGeom>
          <a:noFill/>
        </p:spPr>
        <p:txBody>
          <a:bodyPr wrap="none" rtlCol="0">
            <a:spAutoFit/>
          </a:bodyPr>
          <a:lstStyle/>
          <a:p>
            <a:endParaRPr lang="it-IT" dirty="0"/>
          </a:p>
        </p:txBody>
      </p:sp>
      <p:sp>
        <p:nvSpPr>
          <p:cNvPr id="7" name="CasellaDiTesto 6"/>
          <p:cNvSpPr txBox="1"/>
          <p:nvPr/>
        </p:nvSpPr>
        <p:spPr>
          <a:xfrm>
            <a:off x="611560" y="980728"/>
            <a:ext cx="7992888" cy="4093428"/>
          </a:xfrm>
          <a:prstGeom prst="rect">
            <a:avLst/>
          </a:prstGeom>
          <a:noFill/>
        </p:spPr>
        <p:txBody>
          <a:bodyPr wrap="square" rtlCol="0">
            <a:spAutoFit/>
          </a:bodyPr>
          <a:lstStyle/>
          <a:p>
            <a:pPr algn="ctr"/>
            <a:endParaRPr lang="it-IT" sz="2000" b="1" dirty="0" smtClean="0">
              <a:solidFill>
                <a:srgbClr val="FF0000"/>
              </a:solidFill>
            </a:endParaRPr>
          </a:p>
          <a:p>
            <a:pPr algn="ctr"/>
            <a:endParaRPr lang="it-IT" sz="2000" b="1" dirty="0">
              <a:solidFill>
                <a:srgbClr val="FF0000"/>
              </a:solidFill>
            </a:endParaRPr>
          </a:p>
          <a:p>
            <a:pPr algn="ctr"/>
            <a:endParaRPr lang="it-IT" sz="2000" b="1" dirty="0" smtClean="0">
              <a:solidFill>
                <a:srgbClr val="FF0000"/>
              </a:solidFill>
            </a:endParaRPr>
          </a:p>
          <a:p>
            <a:pPr algn="ctr"/>
            <a:r>
              <a:rPr lang="it-IT" sz="2000" b="1" dirty="0" smtClean="0">
                <a:solidFill>
                  <a:srgbClr val="FF0000"/>
                </a:solidFill>
              </a:rPr>
              <a:t>LE </a:t>
            </a:r>
            <a:r>
              <a:rPr lang="it-IT" sz="2000" b="1" dirty="0">
                <a:solidFill>
                  <a:srgbClr val="FF0000"/>
                </a:solidFill>
              </a:rPr>
              <a:t>CICLOVIE </a:t>
            </a:r>
            <a:r>
              <a:rPr lang="it-IT" sz="2000" b="1" dirty="0" smtClean="0">
                <a:solidFill>
                  <a:srgbClr val="FF0000"/>
                </a:solidFill>
              </a:rPr>
              <a:t>TURISTICHE NAZIONALI</a:t>
            </a:r>
            <a:endParaRPr lang="it-IT" sz="2000" b="1" dirty="0">
              <a:solidFill>
                <a:srgbClr val="FF0000"/>
              </a:solidFill>
            </a:endParaRPr>
          </a:p>
          <a:p>
            <a:pPr algn="just"/>
            <a:endParaRPr lang="it-IT" dirty="0"/>
          </a:p>
          <a:p>
            <a:pPr algn="just"/>
            <a:r>
              <a:rPr lang="it-IT" dirty="0" smtClean="0"/>
              <a:t>La </a:t>
            </a:r>
            <a:r>
              <a:rPr lang="it-IT" dirty="0"/>
              <a:t>realizzazione di un sistema di </a:t>
            </a:r>
            <a:r>
              <a:rPr lang="it-IT" dirty="0" err="1"/>
              <a:t>ciclovie</a:t>
            </a:r>
            <a:r>
              <a:rPr lang="it-IT" dirty="0"/>
              <a:t> turistiche </a:t>
            </a:r>
            <a:r>
              <a:rPr lang="it-IT" dirty="0" smtClean="0"/>
              <a:t>nazionali deve </a:t>
            </a:r>
            <a:r>
              <a:rPr lang="it-IT" dirty="0"/>
              <a:t>tendere ad una </a:t>
            </a:r>
            <a:r>
              <a:rPr lang="it-IT" b="1" dirty="0"/>
              <a:t>rete di direttrici principali </a:t>
            </a:r>
            <a:r>
              <a:rPr lang="it-IT" dirty="0"/>
              <a:t>interconnesse con le reti ciclabili in ambito urbano.</a:t>
            </a:r>
          </a:p>
          <a:p>
            <a:pPr algn="just"/>
            <a:r>
              <a:rPr lang="it-IT" dirty="0"/>
              <a:t>Risultati attesi:</a:t>
            </a:r>
          </a:p>
          <a:p>
            <a:pPr lvl="1" algn="just"/>
            <a:r>
              <a:rPr lang="it-IT" dirty="0"/>
              <a:t>Sviluppo ecosostenibile del territorio</a:t>
            </a:r>
          </a:p>
          <a:p>
            <a:pPr lvl="1" algn="just"/>
            <a:r>
              <a:rPr lang="it-IT" dirty="0"/>
              <a:t>Promozione dell’imprenditorialità turistica</a:t>
            </a:r>
          </a:p>
          <a:p>
            <a:pPr lvl="1" algn="just"/>
            <a:r>
              <a:rPr lang="it-IT" dirty="0"/>
              <a:t>Valorizzazione del paesaggio e del patrimonio storico artistico e ambientale</a:t>
            </a:r>
          </a:p>
          <a:p>
            <a:pPr lvl="1" algn="just"/>
            <a:r>
              <a:rPr lang="it-IT" dirty="0"/>
              <a:t>Interconnessione con altri itinerari ciclo turistici</a:t>
            </a:r>
          </a:p>
          <a:p>
            <a:pPr lvl="1" algn="just"/>
            <a:r>
              <a:rPr lang="it-IT" dirty="0"/>
              <a:t>Generazione di occupazione a partire dalla aree interne</a:t>
            </a:r>
          </a:p>
          <a:p>
            <a:pPr lvl="1" algn="just"/>
            <a:r>
              <a:rPr lang="it-IT" dirty="0" err="1"/>
              <a:t>Intermodalità</a:t>
            </a:r>
            <a:r>
              <a:rPr lang="it-IT" dirty="0"/>
              <a:t> con altri sistemi di trasporto</a:t>
            </a:r>
          </a:p>
        </p:txBody>
      </p:sp>
      <p:pic>
        <p:nvPicPr>
          <p:cNvPr id="4" name="Immagine 3"/>
          <p:cNvPicPr>
            <a:picLocks noChangeAspect="1"/>
          </p:cNvPicPr>
          <p:nvPr/>
        </p:nvPicPr>
        <p:blipFill>
          <a:blip r:embed="rId2" cstate="print"/>
          <a:stretch>
            <a:fillRect/>
          </a:stretch>
        </p:blipFill>
        <p:spPr>
          <a:xfrm>
            <a:off x="395536" y="260648"/>
            <a:ext cx="8352928" cy="1008113"/>
          </a:xfrm>
          <a:prstGeom prst="rect">
            <a:avLst/>
          </a:prstGeom>
        </p:spPr>
      </p:pic>
    </p:spTree>
    <p:extLst>
      <p:ext uri="{BB962C8B-B14F-4D97-AF65-F5344CB8AC3E}">
        <p14:creationId xmlns:p14="http://schemas.microsoft.com/office/powerpoint/2010/main" xmlns="" val="3228724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lnSpcReduction="10000"/>
          </a:bodyPr>
          <a:lstStyle/>
          <a:p>
            <a:pPr marL="0" indent="0" algn="ctr">
              <a:buNone/>
            </a:pPr>
            <a:r>
              <a:rPr lang="it-IT" sz="2000" b="1" dirty="0" smtClean="0">
                <a:solidFill>
                  <a:srgbClr val="FF0000"/>
                </a:solidFill>
              </a:rPr>
              <a:t>CICLOVIA </a:t>
            </a:r>
            <a:r>
              <a:rPr lang="it-IT" sz="2000" b="1" dirty="0" smtClean="0">
                <a:solidFill>
                  <a:srgbClr val="FF0000"/>
                </a:solidFill>
              </a:rPr>
              <a:t>DELL’ACQUEDOTTO </a:t>
            </a:r>
            <a:r>
              <a:rPr lang="it-IT" sz="2000" b="1" dirty="0" smtClean="0">
                <a:solidFill>
                  <a:srgbClr val="FF0000"/>
                </a:solidFill>
              </a:rPr>
              <a:t>PUGLIESE</a:t>
            </a:r>
          </a:p>
          <a:p>
            <a:pPr marL="0" indent="0" algn="ctr">
              <a:buNone/>
            </a:pPr>
            <a:endParaRPr lang="it-IT" sz="4000" dirty="0" smtClean="0"/>
          </a:p>
          <a:p>
            <a:pPr marL="0" indent="0" algn="just">
              <a:buFont typeface="Wingdings" pitchFamily="2" charset="2"/>
              <a:buNone/>
              <a:defRPr/>
            </a:pPr>
            <a:r>
              <a:rPr lang="it-IT" sz="1800" dirty="0" smtClean="0"/>
              <a:t>Ad oggi sono stati </a:t>
            </a:r>
            <a:r>
              <a:rPr lang="it-IT" sz="1800" b="1" dirty="0" smtClean="0"/>
              <a:t>realizzati</a:t>
            </a:r>
            <a:r>
              <a:rPr lang="it-IT" sz="1800" dirty="0" smtClean="0"/>
              <a:t> circa </a:t>
            </a:r>
            <a:r>
              <a:rPr lang="it-IT" sz="1800" b="1" dirty="0" smtClean="0"/>
              <a:t>quattordici Km </a:t>
            </a:r>
            <a:r>
              <a:rPr lang="it-IT" sz="1800" dirty="0" smtClean="0"/>
              <a:t>di pista ciclabile lungo il Canale principale dell’acquedotto con risorse autonome, i primi dieci km sono stati realizzati da </a:t>
            </a:r>
            <a:r>
              <a:rPr lang="it-IT" sz="1800" dirty="0" err="1" smtClean="0"/>
              <a:t>Figazzano</a:t>
            </a:r>
            <a:r>
              <a:rPr lang="it-IT" sz="1800" dirty="0" smtClean="0"/>
              <a:t> (Comune di </a:t>
            </a:r>
            <a:r>
              <a:rPr lang="it-IT" sz="1800" dirty="0" err="1" smtClean="0"/>
              <a:t>Cisternino</a:t>
            </a:r>
            <a:r>
              <a:rPr lang="it-IT" sz="1800" dirty="0" smtClean="0"/>
              <a:t>) all'incrocio ex SS 589 (Comune di </a:t>
            </a:r>
            <a:r>
              <a:rPr lang="it-IT" sz="1800" dirty="0" err="1" smtClean="0"/>
              <a:t>Ceglie</a:t>
            </a:r>
            <a:r>
              <a:rPr lang="it-IT" sz="1800" dirty="0" smtClean="0"/>
              <a:t> </a:t>
            </a:r>
            <a:r>
              <a:rPr lang="it-IT" sz="1800" dirty="0" err="1" smtClean="0"/>
              <a:t>Messapica</a:t>
            </a:r>
            <a:r>
              <a:rPr lang="it-IT" sz="1800" dirty="0" smtClean="0"/>
              <a:t>) e aperti al pubblico nel 2014, i lavori riguardanti gli </a:t>
            </a:r>
            <a:r>
              <a:rPr lang="it-IT" sz="1800" b="1" dirty="0" smtClean="0"/>
              <a:t>ulteriori quattro km </a:t>
            </a:r>
            <a:r>
              <a:rPr lang="it-IT" sz="1800" dirty="0" smtClean="0"/>
              <a:t>da incrocio ex SS 589 (Comune di </a:t>
            </a:r>
            <a:r>
              <a:rPr lang="it-IT" sz="1800" dirty="0" err="1" smtClean="0"/>
              <a:t>Ceglie</a:t>
            </a:r>
            <a:r>
              <a:rPr lang="it-IT" sz="1800" dirty="0" smtClean="0"/>
              <a:t> </a:t>
            </a:r>
            <a:r>
              <a:rPr lang="it-IT" sz="1800" dirty="0" err="1" smtClean="0"/>
              <a:t>Messapica</a:t>
            </a:r>
            <a:r>
              <a:rPr lang="it-IT" sz="1800" dirty="0" smtClean="0"/>
              <a:t>) a Pineta </a:t>
            </a:r>
            <a:r>
              <a:rPr lang="it-IT" sz="1800" dirty="0" err="1" smtClean="0"/>
              <a:t>Ulmo</a:t>
            </a:r>
            <a:r>
              <a:rPr lang="it-IT" sz="1800" dirty="0" smtClean="0"/>
              <a:t> (Comune di </a:t>
            </a:r>
            <a:r>
              <a:rPr lang="it-IT" sz="1800" dirty="0" err="1" smtClean="0"/>
              <a:t>Ceglie</a:t>
            </a:r>
            <a:r>
              <a:rPr lang="it-IT" sz="1800" dirty="0" smtClean="0"/>
              <a:t> </a:t>
            </a:r>
            <a:r>
              <a:rPr lang="it-IT" sz="1800" dirty="0" err="1" smtClean="0"/>
              <a:t>Messapica</a:t>
            </a:r>
            <a:r>
              <a:rPr lang="it-IT" sz="1800" dirty="0" smtClean="0"/>
              <a:t>) sono terminati a fine </a:t>
            </a:r>
            <a:r>
              <a:rPr lang="it-IT" sz="1800" dirty="0" smtClean="0"/>
              <a:t>2017.</a:t>
            </a:r>
          </a:p>
          <a:p>
            <a:pPr marL="0" indent="0" algn="just">
              <a:buFont typeface="Wingdings" pitchFamily="2" charset="2"/>
              <a:buNone/>
              <a:defRPr/>
            </a:pPr>
            <a:r>
              <a:rPr lang="it-IT" sz="1800" dirty="0" smtClean="0"/>
              <a:t>E’ </a:t>
            </a:r>
            <a:r>
              <a:rPr lang="it-IT" sz="1800" dirty="0" smtClean="0"/>
              <a:t>in fase di progettazione esecutiva un </a:t>
            </a:r>
            <a:r>
              <a:rPr lang="it-IT" sz="1800" b="1" dirty="0" smtClean="0"/>
              <a:t>terzo lotto </a:t>
            </a:r>
            <a:r>
              <a:rPr lang="it-IT" sz="1800" dirty="0" smtClean="0"/>
              <a:t>da Pineta </a:t>
            </a:r>
            <a:r>
              <a:rPr lang="it-IT" sz="1800" dirty="0" err="1" smtClean="0"/>
              <a:t>Ulmo</a:t>
            </a:r>
            <a:r>
              <a:rPr lang="it-IT" sz="1800" dirty="0" smtClean="0"/>
              <a:t> (Comune di </a:t>
            </a:r>
            <a:r>
              <a:rPr lang="it-IT" sz="1800" dirty="0" err="1" smtClean="0"/>
              <a:t>Ceglie</a:t>
            </a:r>
            <a:r>
              <a:rPr lang="it-IT" sz="1800" dirty="0" smtClean="0"/>
              <a:t> </a:t>
            </a:r>
            <a:r>
              <a:rPr lang="it-IT" sz="1800" dirty="0" err="1" smtClean="0"/>
              <a:t>Messapica</a:t>
            </a:r>
            <a:r>
              <a:rPr lang="it-IT" sz="1800" dirty="0" smtClean="0"/>
              <a:t>) a </a:t>
            </a:r>
            <a:r>
              <a:rPr lang="it-IT" sz="1800" dirty="0" err="1" smtClean="0"/>
              <a:t>Montefellone</a:t>
            </a:r>
            <a:r>
              <a:rPr lang="it-IT" sz="1800" dirty="0" smtClean="0"/>
              <a:t> (Comune di Grottaglie</a:t>
            </a:r>
            <a:r>
              <a:rPr lang="it-IT" sz="1800" dirty="0" smtClean="0"/>
              <a:t>).</a:t>
            </a:r>
          </a:p>
          <a:p>
            <a:pPr marL="0" indent="0" algn="just">
              <a:buFont typeface="Wingdings" pitchFamily="2" charset="2"/>
              <a:buNone/>
              <a:defRPr/>
            </a:pPr>
            <a:r>
              <a:rPr lang="it-IT" sz="1800" dirty="0" smtClean="0"/>
              <a:t>Un </a:t>
            </a:r>
            <a:r>
              <a:rPr lang="it-IT" sz="1800" b="1" dirty="0" smtClean="0"/>
              <a:t>quarto lotto </a:t>
            </a:r>
            <a:r>
              <a:rPr lang="it-IT" sz="1800" dirty="0" smtClean="0"/>
              <a:t>è in fase di esecuzione</a:t>
            </a:r>
            <a:r>
              <a:rPr lang="it-IT" sz="1800" dirty="0" smtClean="0"/>
              <a:t> </a:t>
            </a:r>
            <a:r>
              <a:rPr lang="it-IT" sz="1800" dirty="0" smtClean="0"/>
              <a:t>e prevede la </a:t>
            </a:r>
            <a:r>
              <a:rPr lang="it-IT" sz="1800" dirty="0" smtClean="0"/>
              <a:t>messa in sicurezza ai fini della percorribilità in bicicletta dell’itinerario stradale </a:t>
            </a:r>
            <a:r>
              <a:rPr lang="it-IT" sz="1800" dirty="0" smtClean="0"/>
              <a:t>“Monte </a:t>
            </a:r>
            <a:r>
              <a:rPr lang="it-IT" sz="1800" dirty="0" smtClean="0"/>
              <a:t>Fellone (in agro di Martina </a:t>
            </a:r>
            <a:r>
              <a:rPr lang="it-IT" sz="1800" dirty="0" smtClean="0"/>
              <a:t>Franca), Villa </a:t>
            </a:r>
            <a:r>
              <a:rPr lang="it-IT" sz="1800" dirty="0" smtClean="0"/>
              <a:t>Castelli (Br) e Grottaglie (Ta</a:t>
            </a:r>
            <a:r>
              <a:rPr lang="it-IT" sz="1800" dirty="0" smtClean="0"/>
              <a:t>)” con le risorse statali assegnate </a:t>
            </a:r>
            <a:r>
              <a:rPr lang="it-IT" sz="1800" smtClean="0"/>
              <a:t>dalla regione ai </a:t>
            </a:r>
            <a:r>
              <a:rPr lang="it-IT" sz="1800" dirty="0" smtClean="0"/>
              <a:t>suddetti Comuni  (DM 481 </a:t>
            </a:r>
            <a:r>
              <a:rPr lang="it-IT" sz="1800" dirty="0" smtClean="0"/>
              <a:t>del </a:t>
            </a:r>
            <a:r>
              <a:rPr lang="it-IT" sz="1800" dirty="0" smtClean="0"/>
              <a:t>29/12/2016).</a:t>
            </a:r>
            <a:endParaRPr lang="it-IT" sz="1800" dirty="0" smtClean="0"/>
          </a:p>
          <a:p>
            <a:endParaRPr lang="it-IT" dirty="0"/>
          </a:p>
        </p:txBody>
      </p:sp>
      <p:pic>
        <p:nvPicPr>
          <p:cNvPr id="4" name="Immagine 3"/>
          <p:cNvPicPr>
            <a:picLocks noChangeAspect="1"/>
          </p:cNvPicPr>
          <p:nvPr/>
        </p:nvPicPr>
        <p:blipFill>
          <a:blip r:embed="rId2" cstate="print"/>
          <a:stretch>
            <a:fillRect/>
          </a:stretch>
        </p:blipFill>
        <p:spPr>
          <a:xfrm>
            <a:off x="395536" y="260648"/>
            <a:ext cx="8352928" cy="100811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5907"/>
          </a:xfrm>
        </p:spPr>
        <p:txBody>
          <a:bodyPr>
            <a:normAutofit fontScale="90000"/>
          </a:bodyPr>
          <a:lstStyle/>
          <a:p>
            <a:r>
              <a:rPr lang="it-IT" sz="2000" dirty="0" smtClean="0">
                <a:solidFill>
                  <a:srgbClr val="FF0000"/>
                </a:solidFill>
              </a:rPr>
              <a:t>CICLOVIA DELL’ACQUEDOTTO PUGLIESE: I </a:t>
            </a:r>
            <a:r>
              <a:rPr lang="it-IT" sz="2000" dirty="0">
                <a:solidFill>
                  <a:srgbClr val="FF0000"/>
                </a:solidFill>
              </a:rPr>
              <a:t>stralcio funzionale Lotto A – Lotto B – Lotto C  </a:t>
            </a:r>
            <a:br>
              <a:rPr lang="it-IT" sz="2000" dirty="0">
                <a:solidFill>
                  <a:srgbClr val="FF0000"/>
                </a:solidFill>
              </a:rPr>
            </a:br>
            <a:r>
              <a:rPr lang="it-IT" sz="2000" dirty="0">
                <a:solidFill>
                  <a:srgbClr val="FF0000"/>
                </a:solidFill>
              </a:rPr>
              <a:t>Tratto da Figazzano (Locorotondo) a Villa Castelli (Grottaglie)</a:t>
            </a:r>
            <a:br>
              <a:rPr lang="it-IT" sz="2000" dirty="0">
                <a:solidFill>
                  <a:srgbClr val="FF0000"/>
                </a:solidFill>
              </a:rPr>
            </a:br>
            <a:endParaRPr lang="it-IT" sz="2000" dirty="0">
              <a:solidFill>
                <a:srgbClr val="FF0000"/>
              </a:solidFill>
            </a:endParaRPr>
          </a:p>
        </p:txBody>
      </p:sp>
      <p:sp>
        <p:nvSpPr>
          <p:cNvPr id="5" name="Segnaposto contenuto 4"/>
          <p:cNvSpPr>
            <a:spLocks noGrp="1"/>
          </p:cNvSpPr>
          <p:nvPr>
            <p:ph idx="1"/>
          </p:nvPr>
        </p:nvSpPr>
        <p:spPr/>
        <p:txBody>
          <a:bodyPr/>
          <a:lstStyle/>
          <a:p>
            <a:endParaRPr lang="it-IT" dirty="0" smtClean="0"/>
          </a:p>
          <a:p>
            <a:endParaRPr lang="it-IT" dirty="0"/>
          </a:p>
        </p:txBody>
      </p:sp>
      <p:pic>
        <p:nvPicPr>
          <p:cNvPr id="6" name="Picture 11" descr="C:\Users\Z620\Desktop\PER PRESENTAZIONE AQP\TRACCIATO ROSS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063" y="792788"/>
            <a:ext cx="8620846" cy="5972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3625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G_008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772437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G_008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62026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101088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636619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marL="0" indent="0" algn="just">
              <a:buNone/>
            </a:pPr>
            <a:endParaRPr lang="it-IT" sz="1800" dirty="0" smtClean="0"/>
          </a:p>
          <a:p>
            <a:pPr marL="0" indent="0" algn="ctr">
              <a:buNone/>
            </a:pPr>
            <a:r>
              <a:rPr lang="it-IT" sz="1800" b="1" dirty="0" smtClean="0">
                <a:solidFill>
                  <a:srgbClr val="FF0000"/>
                </a:solidFill>
              </a:rPr>
              <a:t>I PERCORSI CICLABILI IN AREA URBANA</a:t>
            </a:r>
            <a:endParaRPr lang="it-IT" sz="1800" b="1" dirty="0" smtClean="0">
              <a:solidFill>
                <a:srgbClr val="FF0000"/>
              </a:solidFill>
            </a:endParaRPr>
          </a:p>
          <a:p>
            <a:pPr marL="0" indent="0" algn="just">
              <a:buNone/>
            </a:pPr>
            <a:endParaRPr lang="it-IT" sz="1800" dirty="0" smtClean="0"/>
          </a:p>
          <a:p>
            <a:pPr marL="0" indent="0" algn="just">
              <a:buNone/>
            </a:pPr>
            <a:r>
              <a:rPr lang="it-IT" sz="1800" dirty="0" smtClean="0"/>
              <a:t>La Regione ha pubblicato un </a:t>
            </a:r>
            <a:r>
              <a:rPr lang="it-IT" sz="1800" b="1" dirty="0" smtClean="0"/>
              <a:t>secondo avviso pubblico </a:t>
            </a:r>
            <a:r>
              <a:rPr lang="it-IT" sz="1800" dirty="0" smtClean="0"/>
              <a:t>(DD n. 65/2018 BURP n. 5 del 17/01/2019) per </a:t>
            </a:r>
            <a:r>
              <a:rPr lang="it-IT" sz="1800" b="1" dirty="0" smtClean="0"/>
              <a:t>la selezione di interventi finalizzati alla realizzazione di reti di percorsi ciclabili e/o ciclopedonali in aree urbane e sub-urbane, </a:t>
            </a:r>
            <a:r>
              <a:rPr lang="it-IT" sz="1800" dirty="0" smtClean="0"/>
              <a:t>rivolto ai Comuni in forma singola o associata con una dotazione complessiva di € 13.500.00,00.</a:t>
            </a:r>
          </a:p>
          <a:p>
            <a:pPr marL="0" indent="0" algn="just">
              <a:buNone/>
            </a:pPr>
            <a:r>
              <a:rPr lang="it-IT" sz="1800" dirty="0" smtClean="0"/>
              <a:t>Il termine ultimo per la presentazione dei progetti è il </a:t>
            </a:r>
            <a:r>
              <a:rPr lang="it-IT" sz="1800" b="1" dirty="0" smtClean="0"/>
              <a:t>31 maggio 2019.</a:t>
            </a:r>
            <a:endParaRPr lang="it-IT" sz="1800" b="1" dirty="0" smtClean="0"/>
          </a:p>
          <a:p>
            <a:pPr marL="0" indent="0" algn="just">
              <a:buNone/>
            </a:pPr>
            <a:r>
              <a:rPr lang="it-IT" sz="1800" dirty="0" smtClean="0"/>
              <a:t>L’Avviso </a:t>
            </a:r>
            <a:r>
              <a:rPr lang="it-IT" sz="1800" dirty="0" smtClean="0"/>
              <a:t>finanzia interventi per la</a:t>
            </a:r>
            <a:r>
              <a:rPr lang="it-IT" sz="1800" b="1" dirty="0" smtClean="0"/>
              <a:t> realizzazione nel territorio pugliese di reti di percorsi ciclabili e/o ciclo pedonali, in ambito urbano e sub-urbano, ivi comprese frazioni e marine.</a:t>
            </a:r>
            <a:endParaRPr lang="it-IT" sz="1800" dirty="0" smtClean="0"/>
          </a:p>
          <a:p>
            <a:pPr>
              <a:buNone/>
            </a:pPr>
            <a:endParaRPr lang="it-IT" sz="1800" dirty="0"/>
          </a:p>
        </p:txBody>
      </p:sp>
      <p:pic>
        <p:nvPicPr>
          <p:cNvPr id="4" name="Immagine 3"/>
          <p:cNvPicPr>
            <a:picLocks noChangeAspect="1"/>
          </p:cNvPicPr>
          <p:nvPr/>
        </p:nvPicPr>
        <p:blipFill>
          <a:blip r:embed="rId2" cstate="print"/>
          <a:stretch>
            <a:fillRect/>
          </a:stretch>
        </p:blipFill>
        <p:spPr>
          <a:xfrm>
            <a:off x="395536" y="260648"/>
            <a:ext cx="8352928" cy="10081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084982"/>
          </a:xfrm>
        </p:spPr>
        <p:txBody>
          <a:bodyPr>
            <a:normAutofit fontScale="90000"/>
          </a:bodyPr>
          <a:lstStyle/>
          <a:p>
            <a:r>
              <a:rPr lang="it-IT" sz="2400" b="1" dirty="0" smtClean="0">
                <a:solidFill>
                  <a:srgbClr val="FF0000"/>
                </a:solidFill>
              </a:rPr>
              <a:t/>
            </a:r>
            <a:br>
              <a:rPr lang="it-IT" sz="2400" b="1" dirty="0" smtClean="0">
                <a:solidFill>
                  <a:srgbClr val="FF0000"/>
                </a:solidFill>
              </a:rPr>
            </a:br>
            <a:r>
              <a:rPr lang="it-IT" sz="2400" b="1" dirty="0">
                <a:solidFill>
                  <a:srgbClr val="FF0000"/>
                </a:solidFill>
              </a:rPr>
              <a:t/>
            </a:r>
            <a:br>
              <a:rPr lang="it-IT" sz="2400" b="1" dirty="0">
                <a:solidFill>
                  <a:srgbClr val="FF0000"/>
                </a:solidFill>
              </a:rPr>
            </a:br>
            <a:endParaRPr lang="it-IT" sz="2400" b="1" dirty="0">
              <a:solidFill>
                <a:srgbClr val="FF0000"/>
              </a:solidFill>
            </a:endParaRPr>
          </a:p>
        </p:txBody>
      </p:sp>
      <p:sp>
        <p:nvSpPr>
          <p:cNvPr id="3" name="Segnaposto contenuto 2"/>
          <p:cNvSpPr>
            <a:spLocks noGrp="1"/>
          </p:cNvSpPr>
          <p:nvPr>
            <p:ph idx="1"/>
          </p:nvPr>
        </p:nvSpPr>
        <p:spPr>
          <a:xfrm>
            <a:off x="457200" y="1556792"/>
            <a:ext cx="8229600" cy="4569371"/>
          </a:xfrm>
        </p:spPr>
        <p:txBody>
          <a:bodyPr>
            <a:normAutofit/>
          </a:bodyPr>
          <a:lstStyle/>
          <a:p>
            <a:pPr marL="0" indent="0" algn="ctr">
              <a:buNone/>
            </a:pPr>
            <a:r>
              <a:rPr lang="it-IT" sz="1800" b="1" dirty="0">
                <a:solidFill>
                  <a:srgbClr val="FF0000"/>
                </a:solidFill>
              </a:rPr>
              <a:t>RIFERIMENTI NORMATIVI</a:t>
            </a:r>
            <a:endParaRPr lang="it-IT" sz="1800" dirty="0" smtClean="0"/>
          </a:p>
          <a:p>
            <a:pPr algn="just"/>
            <a:r>
              <a:rPr lang="it-IT" sz="1800" b="1" dirty="0" smtClean="0"/>
              <a:t>Legge </a:t>
            </a:r>
            <a:r>
              <a:rPr lang="it-IT" sz="1800" b="1" dirty="0" smtClean="0"/>
              <a:t>Regionale n. 16 del 23/06/2008 </a:t>
            </a:r>
            <a:r>
              <a:rPr lang="it-IT" sz="1800" dirty="0" smtClean="0"/>
              <a:t>“Principi, indirizzi e linee di intervento in materia di Piano Regionale dei Trasporti”: </a:t>
            </a:r>
            <a:r>
              <a:rPr lang="it-IT" sz="1800" i="1" dirty="0" smtClean="0"/>
              <a:t>previsione tra le linee di intervento di realizzazione di una rete integrata e sicura per la mobilità ciclistica attraverso interventi di adeguamento, messa in sicurezza e segnaletica su assi strategici appartenenti ai sistemi stradali di accessibilità regionale</a:t>
            </a:r>
          </a:p>
          <a:p>
            <a:pPr algn="just"/>
            <a:r>
              <a:rPr lang="it-IT" sz="1800" b="1" dirty="0" smtClean="0"/>
              <a:t>DM del 30/11/1999 n. 557 </a:t>
            </a:r>
            <a:r>
              <a:rPr lang="it-IT" sz="1800" dirty="0" smtClean="0"/>
              <a:t>“Regolamento recante norme per la definizione delle caratteristiche tecniche delle piste ciclabili”</a:t>
            </a:r>
          </a:p>
          <a:p>
            <a:pPr algn="just"/>
            <a:r>
              <a:rPr lang="it-IT" sz="1800" b="1" dirty="0"/>
              <a:t>Legge Regionale n. </a:t>
            </a:r>
            <a:r>
              <a:rPr lang="it-IT" sz="1800" b="1" dirty="0" smtClean="0"/>
              <a:t>1 del 23/01/2013 </a:t>
            </a:r>
            <a:r>
              <a:rPr lang="it-IT" sz="1800" dirty="0" smtClean="0"/>
              <a:t>“Interventi per favorire lo sviluppo della  mobilità ciclistica”</a:t>
            </a:r>
          </a:p>
          <a:p>
            <a:pPr algn="just"/>
            <a:r>
              <a:rPr lang="it-IT" sz="1800" b="1" dirty="0" smtClean="0"/>
              <a:t>Direttiva del Ministro delle Infrastrutture e dei Trasporti n. 375 del 20/7/2017</a:t>
            </a:r>
            <a:r>
              <a:rPr lang="it-IT" sz="1800" dirty="0" smtClean="0"/>
              <a:t>: </a:t>
            </a:r>
            <a:r>
              <a:rPr lang="it-IT" sz="1800" i="1" dirty="0" smtClean="0"/>
              <a:t>individua i requisisti di pianificazione e standard tecnici di progettazione per le </a:t>
            </a:r>
            <a:r>
              <a:rPr lang="it-IT" sz="1800" i="1" dirty="0" err="1" smtClean="0"/>
              <a:t>ciclovie</a:t>
            </a:r>
            <a:r>
              <a:rPr lang="it-IT" sz="1800" i="1" dirty="0" smtClean="0"/>
              <a:t> turistiche</a:t>
            </a:r>
          </a:p>
          <a:p>
            <a:pPr algn="just"/>
            <a:r>
              <a:rPr lang="it-IT" sz="1800" b="1" dirty="0" smtClean="0"/>
              <a:t>Legge del 11/01/2018 n. 2 </a:t>
            </a:r>
            <a:r>
              <a:rPr lang="it-IT" sz="1800" dirty="0" smtClean="0"/>
              <a:t>“Disposizioni per lo sviluppo della mobilità in bicicletta e la realizzazione della rete nazionale di percorribilità ciclistica”</a:t>
            </a:r>
          </a:p>
          <a:p>
            <a:endParaRPr lang="it-IT" sz="1800" dirty="0"/>
          </a:p>
        </p:txBody>
      </p:sp>
      <p:pic>
        <p:nvPicPr>
          <p:cNvPr id="4" name="Immagine 3"/>
          <p:cNvPicPr>
            <a:picLocks noChangeAspect="1"/>
          </p:cNvPicPr>
          <p:nvPr/>
        </p:nvPicPr>
        <p:blipFill>
          <a:blip r:embed="rId2" cstate="print"/>
          <a:stretch>
            <a:fillRect/>
          </a:stretch>
        </p:blipFill>
        <p:spPr>
          <a:xfrm>
            <a:off x="395536" y="260648"/>
            <a:ext cx="8352928" cy="1008113"/>
          </a:xfrm>
          <a:prstGeom prst="rect">
            <a:avLst/>
          </a:prstGeom>
        </p:spPr>
      </p:pic>
    </p:spTree>
    <p:extLst>
      <p:ext uri="{BB962C8B-B14F-4D97-AF65-F5344CB8AC3E}">
        <p14:creationId xmlns:p14="http://schemas.microsoft.com/office/powerpoint/2010/main" xmlns="" val="656400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77500" lnSpcReduction="20000"/>
          </a:bodyPr>
          <a:lstStyle/>
          <a:p>
            <a:pPr algn="ctr">
              <a:buNone/>
            </a:pPr>
            <a:endParaRPr lang="it-IT" dirty="0" smtClean="0">
              <a:solidFill>
                <a:srgbClr val="FF0000"/>
              </a:solidFill>
            </a:endParaRPr>
          </a:p>
          <a:p>
            <a:pPr algn="ctr">
              <a:buNone/>
            </a:pPr>
            <a:r>
              <a:rPr lang="it-IT" sz="2600" b="1" dirty="0" smtClean="0">
                <a:solidFill>
                  <a:srgbClr val="FF0000"/>
                </a:solidFill>
              </a:rPr>
              <a:t>I </a:t>
            </a:r>
            <a:r>
              <a:rPr lang="it-IT" sz="2600" b="1" dirty="0" smtClean="0">
                <a:solidFill>
                  <a:srgbClr val="FF0000"/>
                </a:solidFill>
              </a:rPr>
              <a:t>PERCORSI CICLABILI IN AREA </a:t>
            </a:r>
            <a:r>
              <a:rPr lang="it-IT" sz="2600" b="1" dirty="0" smtClean="0">
                <a:solidFill>
                  <a:srgbClr val="FF0000"/>
                </a:solidFill>
              </a:rPr>
              <a:t>URBANA</a:t>
            </a:r>
            <a:endParaRPr lang="it-IT" sz="2600" b="1" dirty="0" smtClean="0"/>
          </a:p>
          <a:p>
            <a:pPr algn="just">
              <a:buNone/>
            </a:pPr>
            <a:r>
              <a:rPr lang="it-IT" sz="2600" dirty="0" smtClean="0"/>
              <a:t>Le </a:t>
            </a:r>
            <a:r>
              <a:rPr lang="it-IT" sz="2600" dirty="0" smtClean="0"/>
              <a:t>tipologie di intervento sono:</a:t>
            </a:r>
          </a:p>
          <a:p>
            <a:pPr lvl="0" algn="just"/>
            <a:r>
              <a:rPr lang="it-IT" sz="2600" dirty="0" smtClean="0"/>
              <a:t>realizzazione di nuovi tratti di percorsi ciclabili e/o ciclopedonali che </a:t>
            </a:r>
            <a:r>
              <a:rPr lang="it-IT" sz="2600" b="1" dirty="0" smtClean="0"/>
              <a:t>insistono</a:t>
            </a:r>
            <a:r>
              <a:rPr lang="it-IT" sz="2600" dirty="0" smtClean="0"/>
              <a:t> </a:t>
            </a:r>
            <a:r>
              <a:rPr lang="it-IT" sz="2600" b="1" dirty="0" smtClean="0"/>
              <a:t>su</a:t>
            </a:r>
            <a:r>
              <a:rPr lang="it-IT" sz="2600" dirty="0" smtClean="0"/>
              <a:t> </a:t>
            </a:r>
            <a:r>
              <a:rPr lang="it-IT" sz="2600" b="1" dirty="0" smtClean="0"/>
              <a:t>percorsi di </a:t>
            </a:r>
            <a:r>
              <a:rPr lang="it-IT" sz="2600" b="1" dirty="0" err="1" smtClean="0"/>
              <a:t>ciclovie</a:t>
            </a:r>
            <a:r>
              <a:rPr lang="it-IT" sz="2600" b="1" dirty="0" smtClean="0"/>
              <a:t> di interesse regionale/nazionale</a:t>
            </a:r>
            <a:r>
              <a:rPr lang="it-IT" sz="2600" dirty="0" smtClean="0"/>
              <a:t>. Tali nuovi tratti possono favorire la connessione con le stazioni/fermate del trasporto pubblico locale (ferroviario ed automobilistico), le </a:t>
            </a:r>
            <a:r>
              <a:rPr lang="it-IT" sz="2600" dirty="0" err="1" smtClean="0"/>
              <a:t>velostazioni</a:t>
            </a:r>
            <a:r>
              <a:rPr lang="it-IT" sz="2600" dirty="0" smtClean="0"/>
              <a:t> e gli aeroporti;</a:t>
            </a:r>
          </a:p>
          <a:p>
            <a:pPr lvl="0" algn="just"/>
            <a:r>
              <a:rPr lang="it-IT" sz="2600" dirty="0" smtClean="0"/>
              <a:t>realizzazione di nuovi tratti di percorsi ciclabili e/o ciclopedonali che</a:t>
            </a:r>
            <a:r>
              <a:rPr lang="it-IT" sz="2600" b="1" dirty="0" smtClean="0"/>
              <a:t> </a:t>
            </a:r>
            <a:r>
              <a:rPr lang="it-IT" sz="2600" dirty="0" smtClean="0"/>
              <a:t>non insistono su percorsi di </a:t>
            </a:r>
            <a:r>
              <a:rPr lang="it-IT" sz="2600" dirty="0" err="1" smtClean="0"/>
              <a:t>ciclovie</a:t>
            </a:r>
            <a:r>
              <a:rPr lang="it-IT" sz="2600" dirty="0" smtClean="0"/>
              <a:t> di interesse regionale/nazionale. Tali nuovi tratti </a:t>
            </a:r>
            <a:r>
              <a:rPr lang="it-IT" sz="2600" u="sng" dirty="0" smtClean="0"/>
              <a:t>devono connettersi</a:t>
            </a:r>
            <a:r>
              <a:rPr lang="it-IT" sz="2600" dirty="0" smtClean="0"/>
              <a:t> con le stazioni/fermate del trasporto pubblico locale (ferroviario ed automobilistico), le </a:t>
            </a:r>
            <a:r>
              <a:rPr lang="it-IT" sz="2600" dirty="0" err="1" smtClean="0"/>
              <a:t>velostazioni</a:t>
            </a:r>
            <a:r>
              <a:rPr lang="it-IT" sz="2600" dirty="0" smtClean="0"/>
              <a:t> e gli aeroporti;</a:t>
            </a:r>
          </a:p>
          <a:p>
            <a:pPr lvl="0" algn="just"/>
            <a:r>
              <a:rPr lang="it-IT" sz="2600" dirty="0" smtClean="0"/>
              <a:t>realizzazione di nuovi tratti di percorsi ciclabili e/o ciclopedonali </a:t>
            </a:r>
            <a:r>
              <a:rPr lang="it-IT" sz="2600" b="1" dirty="0" smtClean="0"/>
              <a:t>che mettono in collegamento le stazioni/fermate del trasporto pubblico locale (ferroviario ed automobilistico), le </a:t>
            </a:r>
            <a:r>
              <a:rPr lang="it-IT" sz="2600" b="1" dirty="0" err="1" smtClean="0"/>
              <a:t>velostazioni</a:t>
            </a:r>
            <a:r>
              <a:rPr lang="it-IT" sz="2600" b="1" dirty="0" smtClean="0"/>
              <a:t> e gli aeroporti con i percorsi di </a:t>
            </a:r>
            <a:r>
              <a:rPr lang="it-IT" sz="2600" b="1" dirty="0" err="1" smtClean="0"/>
              <a:t>ciclovie</a:t>
            </a:r>
            <a:r>
              <a:rPr lang="it-IT" sz="2600" b="1" dirty="0" smtClean="0"/>
              <a:t> di interesse regionale/nazionale.</a:t>
            </a:r>
          </a:p>
          <a:p>
            <a:endParaRPr lang="it-IT" dirty="0"/>
          </a:p>
        </p:txBody>
      </p:sp>
      <p:pic>
        <p:nvPicPr>
          <p:cNvPr id="4" name="Immagine 3"/>
          <p:cNvPicPr>
            <a:picLocks noChangeAspect="1"/>
          </p:cNvPicPr>
          <p:nvPr/>
        </p:nvPicPr>
        <p:blipFill>
          <a:blip r:embed="rId2" cstate="print"/>
          <a:stretch>
            <a:fillRect/>
          </a:stretch>
        </p:blipFill>
        <p:spPr>
          <a:xfrm>
            <a:off x="395536" y="260648"/>
            <a:ext cx="8352928" cy="10081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556792"/>
            <a:ext cx="8784976" cy="576064"/>
          </a:xfrm>
        </p:spPr>
        <p:txBody>
          <a:bodyPr>
            <a:noAutofit/>
          </a:bodyPr>
          <a:lstStyle/>
          <a:p>
            <a:r>
              <a:rPr lang="it-IT" sz="2000" b="1" dirty="0" smtClean="0">
                <a:solidFill>
                  <a:srgbClr val="FF0000"/>
                </a:solidFill>
              </a:rPr>
              <a:t>COERENZA DEL PRMC </a:t>
            </a:r>
            <a:endParaRPr lang="it-IT" sz="2000" b="1" dirty="0">
              <a:solidFill>
                <a:srgbClr val="FF0000"/>
              </a:solidFill>
            </a:endParaRPr>
          </a:p>
        </p:txBody>
      </p:sp>
      <p:sp>
        <p:nvSpPr>
          <p:cNvPr id="3" name="Segnaposto contenuto 2"/>
          <p:cNvSpPr>
            <a:spLocks noGrp="1"/>
          </p:cNvSpPr>
          <p:nvPr>
            <p:ph idx="1"/>
          </p:nvPr>
        </p:nvSpPr>
        <p:spPr>
          <a:xfrm>
            <a:off x="457200" y="1916832"/>
            <a:ext cx="8229600" cy="4464496"/>
          </a:xfrm>
        </p:spPr>
        <p:txBody>
          <a:bodyPr>
            <a:normAutofit/>
          </a:bodyPr>
          <a:lstStyle/>
          <a:p>
            <a:pPr marL="0" indent="0">
              <a:buNone/>
            </a:pPr>
            <a:endParaRPr lang="it-IT" sz="1800" dirty="0" smtClean="0"/>
          </a:p>
          <a:p>
            <a:pPr marL="0" indent="0">
              <a:buNone/>
            </a:pPr>
            <a:endParaRPr lang="it-IT" sz="1800" dirty="0" smtClean="0"/>
          </a:p>
          <a:p>
            <a:pPr marL="0" indent="0">
              <a:buNone/>
            </a:pPr>
            <a:r>
              <a:rPr lang="it-IT" sz="1800" dirty="0" smtClean="0"/>
              <a:t>L’art. 2 della LR 1/2013 stabilisce che </a:t>
            </a:r>
            <a:r>
              <a:rPr lang="it-IT" sz="1800" b="1" dirty="0" smtClean="0"/>
              <a:t>la </a:t>
            </a:r>
            <a:r>
              <a:rPr lang="it-IT" sz="1800" b="1" dirty="0" smtClean="0"/>
              <a:t>Regione elabora il PRMC in coerenza </a:t>
            </a:r>
            <a:r>
              <a:rPr lang="it-IT" sz="1800" dirty="0" smtClean="0"/>
              <a:t>con:</a:t>
            </a:r>
          </a:p>
          <a:p>
            <a:r>
              <a:rPr lang="it-IT" sz="1800" dirty="0" smtClean="0"/>
              <a:t>Piano regionale dei trasporti (PRT)</a:t>
            </a:r>
          </a:p>
          <a:p>
            <a:r>
              <a:rPr lang="it-IT" sz="1800" dirty="0" smtClean="0"/>
              <a:t>Piano </a:t>
            </a:r>
            <a:r>
              <a:rPr lang="it-IT" sz="1800" dirty="0" smtClean="0"/>
              <a:t>paesaggistico </a:t>
            </a:r>
            <a:r>
              <a:rPr lang="it-IT" sz="1800" dirty="0" smtClean="0"/>
              <a:t>territoriale regionale (PPTR)</a:t>
            </a:r>
          </a:p>
          <a:p>
            <a:r>
              <a:rPr lang="it-IT" sz="1800" dirty="0" smtClean="0"/>
              <a:t>Documento regionale </a:t>
            </a:r>
            <a:r>
              <a:rPr lang="it-IT" sz="1800" dirty="0"/>
              <a:t>di assetto </a:t>
            </a:r>
            <a:r>
              <a:rPr lang="it-IT" sz="1800" dirty="0" smtClean="0"/>
              <a:t>generale (DRAG)</a:t>
            </a:r>
          </a:p>
          <a:p>
            <a:r>
              <a:rPr lang="it-IT" sz="1800" dirty="0" smtClean="0"/>
              <a:t>Legge 28/06/1991 n. 208 (interventi per la realizzazione di interventi ciclabili e pedonali nelle aree urbane)</a:t>
            </a:r>
          </a:p>
          <a:p>
            <a:r>
              <a:rPr lang="it-IT" sz="1800" dirty="0"/>
              <a:t>Legge </a:t>
            </a:r>
            <a:r>
              <a:rPr lang="it-IT" sz="1800" dirty="0" smtClean="0"/>
              <a:t>19/10/1998 n</a:t>
            </a:r>
            <a:r>
              <a:rPr lang="it-IT" sz="1800" dirty="0"/>
              <a:t>. </a:t>
            </a:r>
            <a:r>
              <a:rPr lang="it-IT" sz="1800" dirty="0" smtClean="0"/>
              <a:t>366 (norme per il finanziamento della mobilità ciclistica)</a:t>
            </a:r>
          </a:p>
          <a:p>
            <a:endParaRPr lang="it-IT" sz="1800" dirty="0" smtClean="0"/>
          </a:p>
          <a:p>
            <a:pPr marL="0" indent="0" algn="just">
              <a:buNone/>
            </a:pPr>
            <a:endParaRPr lang="it-IT" sz="1800" dirty="0"/>
          </a:p>
        </p:txBody>
      </p:sp>
      <p:pic>
        <p:nvPicPr>
          <p:cNvPr id="4" name="Immagine 3"/>
          <p:cNvPicPr>
            <a:picLocks noChangeAspect="1"/>
          </p:cNvPicPr>
          <p:nvPr/>
        </p:nvPicPr>
        <p:blipFill>
          <a:blip r:embed="rId2" cstate="print"/>
          <a:stretch>
            <a:fillRect/>
          </a:stretch>
        </p:blipFill>
        <p:spPr>
          <a:xfrm>
            <a:off x="395536" y="260649"/>
            <a:ext cx="8352928" cy="864096"/>
          </a:xfrm>
          <a:prstGeom prst="rect">
            <a:avLst/>
          </a:prstGeom>
        </p:spPr>
      </p:pic>
    </p:spTree>
    <p:extLst>
      <p:ext uri="{BB962C8B-B14F-4D97-AF65-F5344CB8AC3E}">
        <p14:creationId xmlns:p14="http://schemas.microsoft.com/office/powerpoint/2010/main" xmlns="" val="381039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12776"/>
            <a:ext cx="8229600" cy="1008112"/>
          </a:xfrm>
        </p:spPr>
        <p:txBody>
          <a:bodyPr>
            <a:noAutofit/>
          </a:bodyPr>
          <a:lstStyle/>
          <a:p>
            <a:r>
              <a:rPr lang="it-IT" sz="2000" b="1" dirty="0" smtClean="0">
                <a:solidFill>
                  <a:srgbClr val="FF0000"/>
                </a:solidFill>
              </a:rPr>
              <a:t>CONTENUTI DEL PRMC</a:t>
            </a:r>
            <a:endParaRPr lang="it-IT" sz="2000" b="1" dirty="0"/>
          </a:p>
        </p:txBody>
      </p:sp>
      <p:sp>
        <p:nvSpPr>
          <p:cNvPr id="3" name="Segnaposto contenuto 2"/>
          <p:cNvSpPr>
            <a:spLocks noGrp="1"/>
          </p:cNvSpPr>
          <p:nvPr>
            <p:ph idx="1"/>
          </p:nvPr>
        </p:nvSpPr>
        <p:spPr>
          <a:xfrm>
            <a:off x="457200" y="2060848"/>
            <a:ext cx="8229600" cy="4065315"/>
          </a:xfrm>
        </p:spPr>
        <p:txBody>
          <a:bodyPr>
            <a:normAutofit/>
          </a:bodyPr>
          <a:lstStyle/>
          <a:p>
            <a:pPr marL="0" indent="0">
              <a:buNone/>
            </a:pPr>
            <a:endParaRPr lang="it-IT" sz="1800" dirty="0"/>
          </a:p>
          <a:p>
            <a:pPr marL="0" indent="0">
              <a:buNone/>
            </a:pPr>
            <a:r>
              <a:rPr lang="it-IT" sz="1800" dirty="0" err="1" smtClean="0"/>
              <a:t>ll</a:t>
            </a:r>
            <a:r>
              <a:rPr lang="it-IT" sz="1800" dirty="0" smtClean="0"/>
              <a:t> PRMC </a:t>
            </a:r>
            <a:r>
              <a:rPr lang="it-IT" sz="1800" dirty="0"/>
              <a:t>individua</a:t>
            </a:r>
            <a:r>
              <a:rPr lang="it-IT" sz="1800" dirty="0" smtClean="0"/>
              <a:t>:</a:t>
            </a:r>
            <a:endParaRPr lang="it-IT" sz="1800" dirty="0"/>
          </a:p>
          <a:p>
            <a:pPr algn="just"/>
            <a:r>
              <a:rPr lang="it-IT" sz="1800" b="1" u="sng" dirty="0"/>
              <a:t>Il sistema ciclabile di scala regionale</a:t>
            </a:r>
            <a:r>
              <a:rPr lang="it-IT" sz="1800" dirty="0"/>
              <a:t>, quale elemento di connessione e integrazione dei sistemi ciclabili </a:t>
            </a:r>
            <a:r>
              <a:rPr lang="it-IT" sz="1800" dirty="0" smtClean="0"/>
              <a:t>provinciali </a:t>
            </a:r>
            <a:r>
              <a:rPr lang="it-IT" sz="1800" dirty="0"/>
              <a:t>e </a:t>
            </a:r>
            <a:r>
              <a:rPr lang="it-IT" sz="1800" dirty="0" smtClean="0"/>
              <a:t>comunali, </a:t>
            </a:r>
            <a:r>
              <a:rPr lang="it-IT" sz="1800" dirty="0"/>
              <a:t>assumendo e valorizzando </a:t>
            </a:r>
            <a:r>
              <a:rPr lang="it-IT" sz="1800" dirty="0" smtClean="0"/>
              <a:t>le dorsali della rete ciclabile regionale, ossia gli </a:t>
            </a:r>
            <a:r>
              <a:rPr lang="it-IT" sz="1800" dirty="0"/>
              <a:t>itinerari di medio-lunga percorrenza delle reti di percorribilità ciclistica </a:t>
            </a:r>
            <a:r>
              <a:rPr lang="it-IT" sz="1800" dirty="0" smtClean="0"/>
              <a:t>nazionale </a:t>
            </a:r>
            <a:r>
              <a:rPr lang="it-IT" sz="1800" dirty="0"/>
              <a:t>e internazionale </a:t>
            </a:r>
            <a:r>
              <a:rPr lang="it-IT" sz="1800" dirty="0" err="1"/>
              <a:t>BicItalia</a:t>
            </a:r>
            <a:r>
              <a:rPr lang="it-IT" sz="1800" dirty="0"/>
              <a:t> ed </a:t>
            </a:r>
            <a:r>
              <a:rPr lang="it-IT" sz="1800" dirty="0" err="1"/>
              <a:t>EuroVelo</a:t>
            </a:r>
            <a:r>
              <a:rPr lang="it-IT" sz="1800" dirty="0"/>
              <a:t> individuati </a:t>
            </a:r>
            <a:r>
              <a:rPr lang="it-IT" sz="1800" dirty="0" smtClean="0"/>
              <a:t>nel </a:t>
            </a:r>
            <a:r>
              <a:rPr lang="it-IT" sz="1800" dirty="0"/>
              <a:t>PRT e nel </a:t>
            </a:r>
            <a:r>
              <a:rPr lang="it-IT" sz="1800" dirty="0" smtClean="0"/>
              <a:t>PPTR, che assicurano sia i collegamenti tra Comuni e località di interesse turistico, sia gli attraversamenti dei centri urbani inseriti in sistemi sovraregionali fino al livello europeo</a:t>
            </a:r>
          </a:p>
          <a:p>
            <a:pPr algn="just"/>
            <a:r>
              <a:rPr lang="it-IT" sz="1800" b="1" u="sng" dirty="0" smtClean="0"/>
              <a:t>Le priorità strategiche e gli obiettivi specifici </a:t>
            </a:r>
            <a:r>
              <a:rPr lang="it-IT" sz="1800" dirty="0" smtClean="0"/>
              <a:t>in materia di educazione, formazione, e comunicazione per la diffusione della mobilità ciclistica.</a:t>
            </a:r>
            <a:endParaRPr lang="it-IT" sz="1800" dirty="0"/>
          </a:p>
          <a:p>
            <a:pPr marL="0" indent="0">
              <a:buNone/>
            </a:pPr>
            <a:endParaRPr lang="it-IT" sz="1800" dirty="0"/>
          </a:p>
        </p:txBody>
      </p:sp>
      <p:pic>
        <p:nvPicPr>
          <p:cNvPr id="4" name="Immagine 3"/>
          <p:cNvPicPr>
            <a:picLocks noChangeAspect="1"/>
          </p:cNvPicPr>
          <p:nvPr/>
        </p:nvPicPr>
        <p:blipFill>
          <a:blip r:embed="rId2" cstate="print"/>
          <a:stretch>
            <a:fillRect/>
          </a:stretch>
        </p:blipFill>
        <p:spPr>
          <a:xfrm>
            <a:off x="395536" y="260648"/>
            <a:ext cx="8352928" cy="1008113"/>
          </a:xfrm>
          <a:prstGeom prst="rect">
            <a:avLst/>
          </a:prstGeom>
        </p:spPr>
      </p:pic>
    </p:spTree>
    <p:extLst>
      <p:ext uri="{BB962C8B-B14F-4D97-AF65-F5344CB8AC3E}">
        <p14:creationId xmlns:p14="http://schemas.microsoft.com/office/powerpoint/2010/main" xmlns="" val="20099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indent="19050">
              <a:buNone/>
              <a:tabLst>
                <a:tab pos="0" algn="l"/>
              </a:tabLst>
            </a:pPr>
            <a:endParaRPr lang="it-IT" sz="1800" dirty="0" smtClean="0"/>
          </a:p>
          <a:p>
            <a:pPr indent="19050" algn="ctr">
              <a:buNone/>
              <a:tabLst>
                <a:tab pos="0" algn="l"/>
              </a:tabLst>
            </a:pPr>
            <a:r>
              <a:rPr lang="it-IT" sz="1800" b="1" dirty="0" smtClean="0">
                <a:solidFill>
                  <a:srgbClr val="FF0000"/>
                </a:solidFill>
              </a:rPr>
              <a:t>OBIETTIVI DEL </a:t>
            </a:r>
            <a:r>
              <a:rPr lang="it-IT" sz="1800" b="1" dirty="0" smtClean="0">
                <a:solidFill>
                  <a:srgbClr val="FF0000"/>
                </a:solidFill>
              </a:rPr>
              <a:t>PRMC</a:t>
            </a:r>
          </a:p>
          <a:p>
            <a:pPr indent="19050" algn="ctr">
              <a:buNone/>
              <a:tabLst>
                <a:tab pos="0" algn="l"/>
              </a:tabLst>
            </a:pPr>
            <a:r>
              <a:rPr lang="it-IT" sz="1800" i="1" dirty="0" smtClean="0"/>
              <a:t>Art. 1 LR 1/2013</a:t>
            </a:r>
          </a:p>
          <a:p>
            <a:pPr indent="19050" algn="ctr">
              <a:buNone/>
              <a:tabLst>
                <a:tab pos="0" algn="l"/>
              </a:tabLst>
            </a:pPr>
            <a:endParaRPr lang="it-IT" sz="1800" i="1" dirty="0" smtClean="0"/>
          </a:p>
          <a:p>
            <a:pPr indent="19050" algn="just">
              <a:buNone/>
              <a:tabLst>
                <a:tab pos="0" algn="l"/>
              </a:tabLst>
            </a:pPr>
            <a:r>
              <a:rPr lang="it-IT" sz="1800" dirty="0" smtClean="0"/>
              <a:t>La </a:t>
            </a:r>
            <a:r>
              <a:rPr lang="it-IT" sz="1800" dirty="0" smtClean="0"/>
              <a:t>Regione Puglia </a:t>
            </a:r>
            <a:r>
              <a:rPr lang="it-IT" sz="1800" b="1" dirty="0" smtClean="0"/>
              <a:t>promuove e sostiene la mobilità ciclistica </a:t>
            </a:r>
            <a:r>
              <a:rPr lang="it-IT" sz="1800" dirty="0" smtClean="0"/>
              <a:t>al fine di elevare la qualità della vita, garantire l’accessibilità dei territori e valorizzare le risorse ambientali pugliesi. </a:t>
            </a:r>
            <a:r>
              <a:rPr lang="it-IT" sz="1800" dirty="0" smtClean="0"/>
              <a:t>Il sistema della mobilità ciclistica è strategico per lo sviluppo ecocompatibile della Puglia. Attraverso l’uso della bicicletta, si contribuisce, tra l’altro, all’abbattimento delle emissioni di anidride carbonica, all’aumento della competitività ed efficienza nei trasporti con l’intermodalità bici-treno e/o bici-bus, alla riduzione della congestione stradale e del rischio di incidenti, alla promozione della salute pubblica e all’affermazione della Puglia nel settore del turismo in bicicletta nazionale e internazionale. </a:t>
            </a:r>
          </a:p>
        </p:txBody>
      </p:sp>
      <p:pic>
        <p:nvPicPr>
          <p:cNvPr id="4" name="Immagine 3"/>
          <p:cNvPicPr>
            <a:picLocks noChangeAspect="1"/>
          </p:cNvPicPr>
          <p:nvPr/>
        </p:nvPicPr>
        <p:blipFill>
          <a:blip r:embed="rId2" cstate="print"/>
          <a:stretch>
            <a:fillRect/>
          </a:stretch>
        </p:blipFill>
        <p:spPr>
          <a:xfrm>
            <a:off x="395536" y="260648"/>
            <a:ext cx="8352928" cy="1008113"/>
          </a:xfrm>
          <a:prstGeom prst="rect">
            <a:avLst/>
          </a:prstGeom>
        </p:spPr>
      </p:pic>
      <p:pic>
        <p:nvPicPr>
          <p:cNvPr id="6" name="Immagine 5"/>
          <p:cNvPicPr>
            <a:picLocks noChangeAspect="1"/>
          </p:cNvPicPr>
          <p:nvPr/>
        </p:nvPicPr>
        <p:blipFill>
          <a:blip r:embed="rId2" cstate="print"/>
          <a:stretch>
            <a:fillRect/>
          </a:stretch>
        </p:blipFill>
        <p:spPr>
          <a:xfrm>
            <a:off x="547936" y="413048"/>
            <a:ext cx="8352928" cy="10081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52736"/>
            <a:ext cx="8229600" cy="720080"/>
          </a:xfrm>
        </p:spPr>
        <p:txBody>
          <a:bodyPr>
            <a:noAutofit/>
          </a:bodyPr>
          <a:lstStyle/>
          <a:p>
            <a:r>
              <a:rPr lang="it-IT" sz="2000" b="1" dirty="0" smtClean="0">
                <a:solidFill>
                  <a:srgbClr val="FF0000"/>
                </a:solidFill>
              </a:rPr>
              <a:t/>
            </a:r>
            <a:br>
              <a:rPr lang="it-IT" sz="2000" b="1" dirty="0" smtClean="0">
                <a:solidFill>
                  <a:srgbClr val="FF0000"/>
                </a:solidFill>
              </a:rPr>
            </a:br>
            <a:r>
              <a:rPr lang="it-IT" sz="1800" b="1" dirty="0" smtClean="0">
                <a:solidFill>
                  <a:srgbClr val="FF0000"/>
                </a:solidFill>
              </a:rPr>
              <a:t>OBIETTIVI DEL PRMC</a:t>
            </a:r>
            <a:br>
              <a:rPr lang="it-IT" sz="1800" b="1" dirty="0" smtClean="0">
                <a:solidFill>
                  <a:srgbClr val="FF0000"/>
                </a:solidFill>
              </a:rPr>
            </a:br>
            <a:r>
              <a:rPr lang="it-IT" sz="1800" i="1" dirty="0" smtClean="0"/>
              <a:t>Art. </a:t>
            </a:r>
            <a:r>
              <a:rPr lang="it-IT" sz="1800" i="1" dirty="0" smtClean="0"/>
              <a:t>2 </a:t>
            </a:r>
            <a:r>
              <a:rPr lang="it-IT" sz="1800" i="1" dirty="0" smtClean="0"/>
              <a:t>LR 1/2013</a:t>
            </a:r>
            <a:r>
              <a:rPr lang="it-IT" sz="2000" i="1" dirty="0" smtClean="0"/>
              <a:t/>
            </a:r>
            <a:br>
              <a:rPr lang="it-IT" sz="2000" i="1" dirty="0" smtClean="0"/>
            </a:br>
            <a:endParaRPr lang="it-IT" sz="2000" b="1" dirty="0"/>
          </a:p>
        </p:txBody>
      </p:sp>
      <p:sp>
        <p:nvSpPr>
          <p:cNvPr id="3" name="Segnaposto contenuto 2"/>
          <p:cNvSpPr>
            <a:spLocks noGrp="1"/>
          </p:cNvSpPr>
          <p:nvPr>
            <p:ph idx="1"/>
          </p:nvPr>
        </p:nvSpPr>
        <p:spPr>
          <a:xfrm>
            <a:off x="457200" y="1772816"/>
            <a:ext cx="8229600" cy="4536504"/>
          </a:xfrm>
        </p:spPr>
        <p:txBody>
          <a:bodyPr>
            <a:normAutofit lnSpcReduction="10000"/>
          </a:bodyPr>
          <a:lstStyle/>
          <a:p>
            <a:pPr marL="0" indent="0" algn="just">
              <a:buNone/>
            </a:pPr>
            <a:r>
              <a:rPr lang="it-IT" sz="1800" dirty="0" smtClean="0"/>
              <a:t>Gli </a:t>
            </a:r>
            <a:r>
              <a:rPr lang="it-IT" sz="1800" b="1" dirty="0" smtClean="0"/>
              <a:t>obiettivi strategici per la mobilità ciclistica urbana </a:t>
            </a:r>
            <a:r>
              <a:rPr lang="it-IT" sz="1800" dirty="0" smtClean="0"/>
              <a:t>sono:</a:t>
            </a:r>
          </a:p>
          <a:p>
            <a:pPr algn="just"/>
            <a:r>
              <a:rPr lang="it-IT" sz="1800" dirty="0" smtClean="0"/>
              <a:t>Formazione di una rete ciclabile e ciclopedonale continua e interconnessa</a:t>
            </a:r>
          </a:p>
          <a:p>
            <a:pPr algn="just"/>
            <a:r>
              <a:rPr lang="it-IT" sz="1800" dirty="0" smtClean="0"/>
              <a:t>Completamento e messa in sicurezza di reti e percorsi ciclabili esistenti</a:t>
            </a:r>
          </a:p>
          <a:p>
            <a:pPr algn="just"/>
            <a:r>
              <a:rPr lang="it-IT" sz="1800" dirty="0" smtClean="0"/>
              <a:t>Connessione con il sistema della mobilità collettiva quali stazioni, porti, e aeroporti</a:t>
            </a:r>
          </a:p>
          <a:p>
            <a:pPr algn="just"/>
            <a:r>
              <a:rPr lang="it-IT" sz="1800" dirty="0" smtClean="0"/>
              <a:t>Realizzazione di azioni di comunicazione, educazione e formazione per la </a:t>
            </a:r>
            <a:r>
              <a:rPr lang="it-IT" sz="1800" dirty="0" smtClean="0"/>
              <a:t>promozione </a:t>
            </a:r>
            <a:r>
              <a:rPr lang="it-IT" sz="1800" dirty="0" smtClean="0"/>
              <a:t>degli spostamenti quotidiani in bicicletta (casa scuola, casa lavoro)</a:t>
            </a:r>
          </a:p>
          <a:p>
            <a:pPr marL="0" indent="0" algn="just">
              <a:buNone/>
            </a:pPr>
            <a:r>
              <a:rPr lang="it-IT" sz="1800" dirty="0" smtClean="0"/>
              <a:t>Gli </a:t>
            </a:r>
            <a:r>
              <a:rPr lang="it-IT" sz="1800" b="1" dirty="0"/>
              <a:t>obiettivi strategici per la mobilità </a:t>
            </a:r>
            <a:r>
              <a:rPr lang="it-IT" sz="1800" b="1" dirty="0" smtClean="0"/>
              <a:t>ciclistica extraurbana </a:t>
            </a:r>
            <a:r>
              <a:rPr lang="it-IT" sz="1800" dirty="0"/>
              <a:t>sono</a:t>
            </a:r>
            <a:r>
              <a:rPr lang="it-IT" sz="1800" dirty="0" smtClean="0"/>
              <a:t>:</a:t>
            </a:r>
          </a:p>
          <a:p>
            <a:pPr algn="just"/>
            <a:r>
              <a:rPr lang="it-IT" sz="1800" dirty="0" smtClean="0"/>
              <a:t>Formazione di una rete interconnessa, sicura e dedicata di </a:t>
            </a:r>
            <a:r>
              <a:rPr lang="it-IT" sz="1800" dirty="0" err="1" smtClean="0"/>
              <a:t>ciclovie</a:t>
            </a:r>
            <a:r>
              <a:rPr lang="it-IT" sz="1800" dirty="0" smtClean="0"/>
              <a:t> turistiche, i cui itinerari principali coincidano con le reti di </a:t>
            </a:r>
            <a:r>
              <a:rPr lang="it-IT" sz="1800" dirty="0" err="1" smtClean="0"/>
              <a:t>BicItalia</a:t>
            </a:r>
            <a:r>
              <a:rPr lang="it-IT" sz="1800" dirty="0" smtClean="0"/>
              <a:t> ed </a:t>
            </a:r>
            <a:r>
              <a:rPr lang="it-IT" sz="1800" dirty="0" err="1" smtClean="0"/>
              <a:t>Eurovelo</a:t>
            </a:r>
            <a:endParaRPr lang="it-IT" sz="1800" dirty="0" smtClean="0"/>
          </a:p>
          <a:p>
            <a:pPr algn="just"/>
            <a:r>
              <a:rPr lang="it-IT" sz="1800" dirty="0" smtClean="0"/>
              <a:t>Formazione di percorsi con fruizione giornaliera, connessi alla mobilità collettiva (stazioni ferroviarie, porti, aeroporti)</a:t>
            </a:r>
          </a:p>
          <a:p>
            <a:pPr algn="just"/>
            <a:r>
              <a:rPr lang="it-IT" sz="1800" dirty="0" smtClean="0"/>
              <a:t>Promozione di strumenti informatizzati per la diffusione della conoscenza  delle reti ciclabili</a:t>
            </a:r>
          </a:p>
          <a:p>
            <a:pPr algn="just"/>
            <a:r>
              <a:rPr lang="it-IT" sz="1800" dirty="0"/>
              <a:t>Realizzazione di azioni di comunicazione, educazione e formazione </a:t>
            </a:r>
            <a:r>
              <a:rPr lang="it-IT" sz="1800" dirty="0" smtClean="0"/>
              <a:t>per promozione </a:t>
            </a:r>
            <a:r>
              <a:rPr lang="it-IT" sz="1800" dirty="0" err="1" smtClean="0"/>
              <a:t>intermodalità</a:t>
            </a:r>
            <a:r>
              <a:rPr lang="it-IT" sz="1800" dirty="0" smtClean="0"/>
              <a:t> </a:t>
            </a:r>
            <a:r>
              <a:rPr lang="it-IT" sz="1800" dirty="0" err="1" smtClean="0"/>
              <a:t>bici+treno</a:t>
            </a:r>
            <a:r>
              <a:rPr lang="it-IT" sz="1800" dirty="0" smtClean="0"/>
              <a:t>, </a:t>
            </a:r>
            <a:r>
              <a:rPr lang="it-IT" sz="1800" dirty="0" err="1" smtClean="0"/>
              <a:t>bici+bus</a:t>
            </a:r>
            <a:endParaRPr lang="it-IT" sz="1800" dirty="0"/>
          </a:p>
          <a:p>
            <a:pPr marL="0" indent="0">
              <a:buNone/>
            </a:pPr>
            <a:endParaRPr lang="it-IT" sz="1800" dirty="0" smtClean="0"/>
          </a:p>
          <a:p>
            <a:endParaRPr lang="it-IT" sz="1800" dirty="0"/>
          </a:p>
        </p:txBody>
      </p:sp>
      <p:pic>
        <p:nvPicPr>
          <p:cNvPr id="4" name="Immagine 3"/>
          <p:cNvPicPr>
            <a:picLocks noChangeAspect="1"/>
          </p:cNvPicPr>
          <p:nvPr/>
        </p:nvPicPr>
        <p:blipFill>
          <a:blip r:embed="rId2" cstate="print"/>
          <a:stretch>
            <a:fillRect/>
          </a:stretch>
        </p:blipFill>
        <p:spPr>
          <a:xfrm>
            <a:off x="395536" y="260649"/>
            <a:ext cx="8352928" cy="864096"/>
          </a:xfrm>
          <a:prstGeom prst="rect">
            <a:avLst/>
          </a:prstGeom>
        </p:spPr>
      </p:pic>
    </p:spTree>
    <p:extLst>
      <p:ext uri="{BB962C8B-B14F-4D97-AF65-F5344CB8AC3E}">
        <p14:creationId xmlns:p14="http://schemas.microsoft.com/office/powerpoint/2010/main" xmlns="" val="3834433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96752"/>
            <a:ext cx="8229600" cy="720080"/>
          </a:xfrm>
        </p:spPr>
        <p:txBody>
          <a:bodyPr>
            <a:normAutofit/>
          </a:bodyPr>
          <a:lstStyle/>
          <a:p>
            <a:r>
              <a:rPr lang="it-IT" sz="1800" b="1" dirty="0" smtClean="0">
                <a:solidFill>
                  <a:srgbClr val="FF0000"/>
                </a:solidFill>
              </a:rPr>
              <a:t>IL PIANO ATTUATIVO DEL PRT</a:t>
            </a:r>
            <a:endParaRPr lang="it-IT" sz="1800" b="1" dirty="0">
              <a:solidFill>
                <a:srgbClr val="FF0000"/>
              </a:solidFill>
            </a:endParaRPr>
          </a:p>
        </p:txBody>
      </p:sp>
      <p:sp>
        <p:nvSpPr>
          <p:cNvPr id="3" name="Segnaposto contenuto 2"/>
          <p:cNvSpPr>
            <a:spLocks noGrp="1"/>
          </p:cNvSpPr>
          <p:nvPr>
            <p:ph idx="1"/>
          </p:nvPr>
        </p:nvSpPr>
        <p:spPr>
          <a:xfrm>
            <a:off x="539552" y="2132856"/>
            <a:ext cx="8147248" cy="3993307"/>
          </a:xfrm>
        </p:spPr>
        <p:txBody>
          <a:bodyPr>
            <a:normAutofit/>
          </a:bodyPr>
          <a:lstStyle/>
          <a:p>
            <a:pPr marL="0" indent="0" algn="just">
              <a:buNone/>
            </a:pPr>
            <a:r>
              <a:rPr lang="it-IT" sz="1800" dirty="0" smtClean="0"/>
              <a:t>Il Piano attuativo </a:t>
            </a:r>
            <a:r>
              <a:rPr lang="it-IT" sz="1800" dirty="0" smtClean="0"/>
              <a:t>2015 – 2019 del </a:t>
            </a:r>
            <a:r>
              <a:rPr lang="it-IT" sz="1800" dirty="0" smtClean="0"/>
              <a:t>PRT </a:t>
            </a:r>
            <a:r>
              <a:rPr lang="it-IT" sz="1800" dirty="0" smtClean="0"/>
              <a:t>dedica </a:t>
            </a:r>
            <a:r>
              <a:rPr lang="it-IT" sz="1800" dirty="0" smtClean="0"/>
              <a:t>una sezione </a:t>
            </a:r>
            <a:r>
              <a:rPr lang="it-IT" sz="1800" dirty="0" smtClean="0"/>
              <a:t>specifica alla </a:t>
            </a:r>
            <a:r>
              <a:rPr lang="it-IT" sz="1800" b="1" dirty="0" smtClean="0">
                <a:solidFill>
                  <a:schemeClr val="tx1">
                    <a:lumMod val="95000"/>
                    <a:lumOff val="5000"/>
                  </a:schemeClr>
                </a:solidFill>
              </a:rPr>
              <a:t>MOBILITA</a:t>
            </a:r>
            <a:r>
              <a:rPr lang="it-IT" sz="1800" b="1" dirty="0">
                <a:solidFill>
                  <a:schemeClr val="tx1">
                    <a:lumMod val="95000"/>
                    <a:lumOff val="5000"/>
                  </a:schemeClr>
                </a:solidFill>
              </a:rPr>
              <a:t>’ </a:t>
            </a:r>
            <a:r>
              <a:rPr lang="it-IT" sz="1800" b="1" dirty="0" smtClean="0">
                <a:solidFill>
                  <a:schemeClr val="tx1">
                    <a:lumMod val="95000"/>
                    <a:lumOff val="5000"/>
                  </a:schemeClr>
                </a:solidFill>
              </a:rPr>
              <a:t>CICLISTICA</a:t>
            </a:r>
            <a:r>
              <a:rPr lang="it-IT" sz="1800" b="1" dirty="0" smtClean="0">
                <a:solidFill>
                  <a:schemeClr val="tx1">
                    <a:lumMod val="95000"/>
                    <a:lumOff val="5000"/>
                  </a:schemeClr>
                </a:solidFill>
              </a:rPr>
              <a:t>.</a:t>
            </a:r>
            <a:endParaRPr lang="it-IT" sz="1800" b="1" dirty="0">
              <a:solidFill>
                <a:schemeClr val="tx1">
                  <a:lumMod val="95000"/>
                  <a:lumOff val="5000"/>
                </a:schemeClr>
              </a:solidFill>
            </a:endParaRPr>
          </a:p>
          <a:p>
            <a:pPr marL="0" indent="0" algn="just">
              <a:buNone/>
            </a:pPr>
            <a:r>
              <a:rPr lang="it-IT" sz="1800" dirty="0"/>
              <a:t>Le </a:t>
            </a:r>
            <a:r>
              <a:rPr lang="it-IT" sz="1800" b="1" u="sng" dirty="0"/>
              <a:t>tratte regionali</a:t>
            </a:r>
            <a:r>
              <a:rPr lang="it-IT" sz="1800" dirty="0"/>
              <a:t> degli itinerari ciclabili nazionali della rete BICITALIA (18.000 Km) e di quelle </a:t>
            </a:r>
            <a:r>
              <a:rPr lang="it-IT" sz="1800" dirty="0" err="1"/>
              <a:t>transeuropee</a:t>
            </a:r>
            <a:r>
              <a:rPr lang="it-IT" sz="1800" dirty="0"/>
              <a:t> EUROVELO (70.000 Km), vengono ammesse a previsione di piano, come ambito strutturato della politica regionale dei trasporti. </a:t>
            </a:r>
            <a:endParaRPr lang="it-IT" sz="1800" b="1" u="sng" dirty="0" smtClean="0">
              <a:solidFill>
                <a:srgbClr val="FF0000"/>
              </a:solidFill>
            </a:endParaRPr>
          </a:p>
          <a:p>
            <a:pPr marL="0" indent="0" algn="just">
              <a:buNone/>
            </a:pPr>
            <a:r>
              <a:rPr lang="it-IT" sz="1800" dirty="0" smtClean="0"/>
              <a:t>Il Piano attuativo assume </a:t>
            </a:r>
            <a:r>
              <a:rPr lang="it-IT" sz="1800" dirty="0" smtClean="0"/>
              <a:t>e capitalizza i risultati del progetto CY.RO.N.MED. (</a:t>
            </a:r>
            <a:r>
              <a:rPr lang="it-IT" sz="1800" dirty="0" err="1" smtClean="0"/>
              <a:t>Cycle</a:t>
            </a:r>
            <a:r>
              <a:rPr lang="it-IT" sz="1800" dirty="0" smtClean="0"/>
              <a:t> </a:t>
            </a:r>
            <a:r>
              <a:rPr lang="it-IT" sz="1800" dirty="0" err="1" smtClean="0"/>
              <a:t>Route</a:t>
            </a:r>
            <a:r>
              <a:rPr lang="it-IT" sz="1800" dirty="0" smtClean="0"/>
              <a:t> Network of the </a:t>
            </a:r>
            <a:r>
              <a:rPr lang="it-IT" sz="1800" dirty="0" err="1" smtClean="0"/>
              <a:t>Mediterranean</a:t>
            </a:r>
            <a:r>
              <a:rPr lang="it-IT" sz="1800" dirty="0" smtClean="0"/>
              <a:t>) che, contribuendo all’elaborazione della L.R. 1/2013, entra a pieno titolo negli strumenti di pianificazione e programmazione di tutti i livelli di governo, interessando trasversalmente tutti i settori di intervento: trasporti, sviluppo rurale, urbanistica, parchi, cultura, </a:t>
            </a:r>
            <a:r>
              <a:rPr lang="it-IT" sz="1800" dirty="0" err="1" smtClean="0"/>
              <a:t>intermodalità</a:t>
            </a:r>
            <a:r>
              <a:rPr lang="it-IT" sz="1800" dirty="0" smtClean="0"/>
              <a:t>, istruzione, lavori pubblici, </a:t>
            </a:r>
            <a:r>
              <a:rPr lang="it-IT" sz="1800" dirty="0" err="1" smtClean="0"/>
              <a:t>etc</a:t>
            </a:r>
            <a:r>
              <a:rPr lang="mr-IN" sz="1800" dirty="0" smtClean="0"/>
              <a:t>…</a:t>
            </a:r>
            <a:endParaRPr lang="it-IT" sz="1800" dirty="0"/>
          </a:p>
          <a:p>
            <a:pPr algn="just">
              <a:buNone/>
            </a:pPr>
            <a:endParaRPr lang="it-IT" sz="2000" dirty="0"/>
          </a:p>
          <a:p>
            <a:pPr marL="712788" indent="-268288" algn="just"/>
            <a:endParaRPr lang="it-IT" sz="2000" dirty="0"/>
          </a:p>
          <a:p>
            <a:pPr marL="712788" indent="-268288" algn="just"/>
            <a:endParaRPr lang="it-IT" sz="2000" dirty="0"/>
          </a:p>
          <a:p>
            <a:pPr algn="just">
              <a:buNone/>
            </a:pPr>
            <a:endParaRPr lang="it-IT" sz="2000" dirty="0"/>
          </a:p>
          <a:p>
            <a:pPr algn="just">
              <a:buNone/>
            </a:pPr>
            <a:endParaRPr lang="it-IT" sz="2000" dirty="0"/>
          </a:p>
          <a:p>
            <a:pPr algn="just">
              <a:buNone/>
            </a:pPr>
            <a:endParaRPr lang="it-IT" sz="2000" dirty="0"/>
          </a:p>
          <a:p>
            <a:pPr algn="just">
              <a:buNone/>
            </a:pPr>
            <a:endParaRPr lang="it-IT" sz="2000" dirty="0"/>
          </a:p>
          <a:p>
            <a:pPr algn="just">
              <a:buNone/>
            </a:pPr>
            <a:endParaRPr lang="it-IT" sz="2000" dirty="0"/>
          </a:p>
          <a:p>
            <a:pPr algn="just">
              <a:buNone/>
            </a:pPr>
            <a:endParaRPr lang="it-IT" sz="2000" dirty="0"/>
          </a:p>
          <a:p>
            <a:pPr algn="just">
              <a:buNone/>
            </a:pPr>
            <a:endParaRPr lang="it-IT" sz="2000" dirty="0"/>
          </a:p>
          <a:p>
            <a:pPr marL="0" indent="0" algn="just">
              <a:buNone/>
            </a:pPr>
            <a:endParaRPr lang="it-IT" sz="2000" b="1" u="sng" dirty="0">
              <a:solidFill>
                <a:srgbClr val="FF0000"/>
              </a:solidFill>
            </a:endParaRPr>
          </a:p>
          <a:p>
            <a:pPr algn="just"/>
            <a:endParaRPr lang="it-IT" sz="1800" dirty="0"/>
          </a:p>
          <a:p>
            <a:endParaRPr lang="it-IT" sz="1800" dirty="0"/>
          </a:p>
        </p:txBody>
      </p:sp>
      <p:pic>
        <p:nvPicPr>
          <p:cNvPr id="4" name="Immagine 3"/>
          <p:cNvPicPr>
            <a:picLocks noChangeAspect="1"/>
          </p:cNvPicPr>
          <p:nvPr/>
        </p:nvPicPr>
        <p:blipFill>
          <a:blip r:embed="rId2" cstate="print"/>
          <a:stretch>
            <a:fillRect/>
          </a:stretch>
        </p:blipFill>
        <p:spPr>
          <a:xfrm>
            <a:off x="395536" y="260648"/>
            <a:ext cx="8352928" cy="1008113"/>
          </a:xfrm>
          <a:prstGeom prst="rect">
            <a:avLst/>
          </a:prstGeom>
        </p:spPr>
      </p:pic>
    </p:spTree>
    <p:extLst>
      <p:ext uri="{BB962C8B-B14F-4D97-AF65-F5344CB8AC3E}">
        <p14:creationId xmlns:p14="http://schemas.microsoft.com/office/powerpoint/2010/main" xmlns="" val="451576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3367" y="764704"/>
            <a:ext cx="7861113" cy="5760640"/>
          </a:xfrm>
          <a:prstGeom prst="rect">
            <a:avLst/>
          </a:prstGeom>
        </p:spPr>
      </p:pic>
      <p:pic>
        <p:nvPicPr>
          <p:cNvPr id="6" name="Immagine 5"/>
          <p:cNvPicPr>
            <a:picLocks noChangeAspect="1"/>
          </p:cNvPicPr>
          <p:nvPr/>
        </p:nvPicPr>
        <p:blipFill rotWithShape="1">
          <a:blip r:embed="rId3" cstate="print">
            <a:extLst>
              <a:ext uri="{28A0092B-C50C-407E-A947-70E740481C1C}">
                <a14:useLocalDpi xmlns:a14="http://schemas.microsoft.com/office/drawing/2010/main" xmlns="" val="0"/>
              </a:ext>
            </a:extLst>
          </a:blip>
          <a:srcRect l="74017" t="307" b="45170"/>
          <a:stretch/>
        </p:blipFill>
        <p:spPr>
          <a:xfrm>
            <a:off x="6642809" y="404664"/>
            <a:ext cx="2353271" cy="3744416"/>
          </a:xfrm>
          <a:prstGeom prst="rect">
            <a:avLst/>
          </a:prstGeom>
        </p:spPr>
      </p:pic>
      <p:sp>
        <p:nvSpPr>
          <p:cNvPr id="7" name="Rettangolo 6"/>
          <p:cNvSpPr/>
          <p:nvPr/>
        </p:nvSpPr>
        <p:spPr>
          <a:xfrm>
            <a:off x="2339752" y="1556792"/>
            <a:ext cx="4608512" cy="400110"/>
          </a:xfrm>
          <a:prstGeom prst="rect">
            <a:avLst/>
          </a:prstGeom>
        </p:spPr>
        <p:txBody>
          <a:bodyPr wrap="square">
            <a:spAutoFit/>
          </a:bodyPr>
          <a:lstStyle/>
          <a:p>
            <a:r>
              <a:rPr lang="it-IT" sz="2000" b="1" cap="all" dirty="0">
                <a:solidFill>
                  <a:srgbClr val="C00000"/>
                </a:solidFill>
              </a:rPr>
              <a:t>L’ARMATURA DI RIFERIMENTO: LA Rete </a:t>
            </a:r>
            <a:endParaRPr lang="it-IT" sz="2000" b="1" dirty="0"/>
          </a:p>
        </p:txBody>
      </p:sp>
    </p:spTree>
    <p:extLst>
      <p:ext uri="{BB962C8B-B14F-4D97-AF65-F5344CB8AC3E}">
        <p14:creationId xmlns:p14="http://schemas.microsoft.com/office/powerpoint/2010/main" xmlns="" val="3332400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457200" y="1340768"/>
            <a:ext cx="8229600" cy="648072"/>
          </a:xfrm>
        </p:spPr>
        <p:txBody>
          <a:bodyPr>
            <a:normAutofit fontScale="90000"/>
          </a:bodyPr>
          <a:lstStyle/>
          <a:p>
            <a:r>
              <a:rPr lang="it-IT" sz="2400" b="1" dirty="0">
                <a:solidFill>
                  <a:srgbClr val="FF0000"/>
                </a:solidFill>
              </a:rPr>
              <a:t/>
            </a:r>
            <a:br>
              <a:rPr lang="it-IT" sz="2400" b="1" dirty="0">
                <a:solidFill>
                  <a:srgbClr val="FF0000"/>
                </a:solidFill>
              </a:rPr>
            </a:br>
            <a:endParaRPr lang="it-IT" sz="2400" dirty="0">
              <a:solidFill>
                <a:srgbClr val="FF0000"/>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476672"/>
            <a:ext cx="8005642" cy="5616624"/>
          </a:xfrm>
          <a:prstGeom prst="rect">
            <a:avLst/>
          </a:prstGeom>
        </p:spPr>
      </p:pic>
      <p:sp>
        <p:nvSpPr>
          <p:cNvPr id="7" name="Rettangolo 6"/>
          <p:cNvSpPr/>
          <p:nvPr/>
        </p:nvSpPr>
        <p:spPr>
          <a:xfrm>
            <a:off x="4932040" y="1628800"/>
            <a:ext cx="1827360" cy="369332"/>
          </a:xfrm>
          <a:prstGeom prst="rect">
            <a:avLst/>
          </a:prstGeom>
        </p:spPr>
        <p:txBody>
          <a:bodyPr wrap="none">
            <a:spAutoFit/>
          </a:bodyPr>
          <a:lstStyle/>
          <a:p>
            <a:r>
              <a:rPr lang="it-IT" b="1" dirty="0" smtClean="0">
                <a:solidFill>
                  <a:srgbClr val="C00000"/>
                </a:solidFill>
              </a:rPr>
              <a:t>LE VELOSTAZIONI</a:t>
            </a:r>
            <a:endParaRPr lang="it-IT" dirty="0"/>
          </a:p>
        </p:txBody>
      </p:sp>
    </p:spTree>
    <p:extLst>
      <p:ext uri="{BB962C8B-B14F-4D97-AF65-F5344CB8AC3E}">
        <p14:creationId xmlns:p14="http://schemas.microsoft.com/office/powerpoint/2010/main" xmlns="" val="331845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798</TotalTime>
  <Words>1639</Words>
  <Application>Microsoft Office PowerPoint</Application>
  <PresentationFormat>Presentazione su schermo (4:3)</PresentationFormat>
  <Paragraphs>142</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  </vt:lpstr>
      <vt:lpstr>COERENZA DEL PRMC </vt:lpstr>
      <vt:lpstr>CONTENUTI DEL PRMC</vt:lpstr>
      <vt:lpstr>Diapositiva 5</vt:lpstr>
      <vt:lpstr> OBIETTIVI DEL PRMC Art. 2 LR 1/2013 </vt:lpstr>
      <vt:lpstr>IL PIANO ATTUATIVO DEL PRT</vt:lpstr>
      <vt:lpstr>Diapositiva 8</vt:lpstr>
      <vt:lpstr> </vt:lpstr>
      <vt:lpstr>Diapositiva 10</vt:lpstr>
      <vt:lpstr>LE VELOSTAZIONI  </vt:lpstr>
      <vt:lpstr>Diapositiva 12</vt:lpstr>
      <vt:lpstr>Diapositiva 13</vt:lpstr>
      <vt:lpstr>Diapositiva 14</vt:lpstr>
      <vt:lpstr>CICLOVIA DELL’ACQUEDOTTO PUGLIESE: I stralcio funzionale Lotto A – Lotto B – Lotto C   Tratto da Figazzano (Locorotondo) a Villa Castelli (Grottaglie) </vt:lpstr>
      <vt:lpstr>Diapositiva 16</vt:lpstr>
      <vt:lpstr>Diapositiva 17</vt:lpstr>
      <vt:lpstr>Diapositiva 18</vt:lpstr>
      <vt:lpstr>Diapositiva 19</vt:lpstr>
      <vt:lpstr>Diapositiva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Eventi Aliser</dc:creator>
  <cp:lastModifiedBy>i.ditria</cp:lastModifiedBy>
  <cp:revision>103</cp:revision>
  <cp:lastPrinted>2017-12-01T07:12:06Z</cp:lastPrinted>
  <dcterms:created xsi:type="dcterms:W3CDTF">2017-11-13T11:57:00Z</dcterms:created>
  <dcterms:modified xsi:type="dcterms:W3CDTF">2019-02-21T13:48:38Z</dcterms:modified>
</cp:coreProperties>
</file>